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3" r:id="rId4"/>
    <p:sldId id="272" r:id="rId5"/>
    <p:sldId id="268" r:id="rId6"/>
    <p:sldId id="274" r:id="rId7"/>
    <p:sldId id="277" r:id="rId8"/>
    <p:sldId id="263" r:id="rId9"/>
    <p:sldId id="264" r:id="rId10"/>
    <p:sldId id="276" r:id="rId11"/>
    <p:sldId id="266" r:id="rId12"/>
    <p:sldId id="269" r:id="rId13"/>
    <p:sldId id="270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BB1ECF-7C36-4974-AA63-27C025690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4AC1AA2-BD23-42E7-811D-6D80F122B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6D642F5-11CB-4898-B36F-4D68D07C8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3DDC-CB88-4B74-8682-E2274CE077E7}" type="datetimeFigureOut">
              <a:rPr lang="hu-HU" smtClean="0"/>
              <a:t>2024. 04. 25.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4A97C4A-2516-417E-AD61-7F6DA807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0DEDA80-0167-48AC-8E53-45CD4E8E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477B-2520-4D1A-9FB4-ED8BBD0C1C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288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DE84EF-F627-4870-86F3-D27D97177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645D08C-2535-489B-A573-A226E68E4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FE5C476-3694-4819-971D-21AE45FAE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3DDC-CB88-4B74-8682-E2274CE077E7}" type="datetimeFigureOut">
              <a:rPr lang="hu-HU" smtClean="0"/>
              <a:t>2024. 04. 25.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DAE66FF-1C75-43C4-9AFF-02849762B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7538D0C-74D8-47AB-B0B0-7842D0907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477B-2520-4D1A-9FB4-ED8BBD0C1C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966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2AA04EF-C6B0-4CD5-9977-DE78D8672B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17A29DF-7789-4887-9753-E0EF2ACD3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71B1E58-9A2E-4F00-A125-30A2B65A3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3DDC-CB88-4B74-8682-E2274CE077E7}" type="datetimeFigureOut">
              <a:rPr lang="hu-HU" smtClean="0"/>
              <a:t>2024. 04. 25.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AD28B8E-6DBD-4D6F-AE49-5CBB422A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1FB96DE-D563-4692-B7E7-F9C89694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477B-2520-4D1A-9FB4-ED8BBD0C1C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881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114EC4-CA8E-4FD3-86D9-D28A2D086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DAA644C-1EE4-4BBE-A631-6CCADEA95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30C20F6-D6FF-4AC4-8240-F457B74C4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3DDC-CB88-4B74-8682-E2274CE077E7}" type="datetimeFigureOut">
              <a:rPr lang="hu-HU" smtClean="0"/>
              <a:t>2024. 04. 25.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402DDC4-7724-4872-9BCE-2D97E54B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8559943-BD89-40C9-B6D4-48A296A99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477B-2520-4D1A-9FB4-ED8BBD0C1C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889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1D0F7A-EE40-4BA7-92D0-B2E72CB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3789C4A-49F8-4D3D-8080-ECF2530AA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A3C1C89-DCB2-49C2-937C-780AE76EC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3DDC-CB88-4B74-8682-E2274CE077E7}" type="datetimeFigureOut">
              <a:rPr lang="hu-HU" smtClean="0"/>
              <a:t>2024. 04. 25.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29067BB-BCB9-40B7-BF35-F7C6A1189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472B498-5693-4DC4-9A12-3DC1C44B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477B-2520-4D1A-9FB4-ED8BBD0C1C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618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CDFB6A-9DA2-46DC-BE57-11C5C03B7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351CB3-7078-4DF1-8BF9-2FD91D630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26A3090-E520-4741-AE30-6DE7158C8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52EE453-27E5-444D-B410-B5F119771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3DDC-CB88-4B74-8682-E2274CE077E7}" type="datetimeFigureOut">
              <a:rPr lang="hu-HU" smtClean="0"/>
              <a:t>2024. 04. 25.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AB7909F-F23E-472D-9185-E7CABC5B2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FE75B21-ABDA-497C-8CA9-A42E2643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477B-2520-4D1A-9FB4-ED8BBD0C1C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075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D500DB-CDAA-46F3-8CB1-6C1B808BA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3E5F141-AC5B-4DE3-A073-C41DBEDB3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EF83765-2915-4C69-9365-E83299D2E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0A5B1AF-7945-4465-9426-D36830897E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11F36CD-DD13-4479-BAB9-E7FF37C53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E153DA2-4B62-4632-852E-2D3917978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3DDC-CB88-4B74-8682-E2274CE077E7}" type="datetimeFigureOut">
              <a:rPr lang="hu-HU" smtClean="0"/>
              <a:t>2024. 04. 25.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6AE395E-F552-4880-8CA4-8DE56831E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AD50EB9-CEE7-4D58-ABE5-ACAECF6F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477B-2520-4D1A-9FB4-ED8BBD0C1C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26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BE793B-B322-432C-9736-4BCBC5881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B2EB433-0EA2-4262-B596-4723D61C0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3DDC-CB88-4B74-8682-E2274CE077E7}" type="datetimeFigureOut">
              <a:rPr lang="hu-HU" smtClean="0"/>
              <a:t>2024. 04. 25.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EBECEB0-18A5-4CDB-938E-61E48B261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F8CEE2D-B0AD-4993-8959-E1EF152A3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477B-2520-4D1A-9FB4-ED8BBD0C1C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730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F8F06E83-4825-4F52-B38A-2920BBDC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3DDC-CB88-4B74-8682-E2274CE077E7}" type="datetimeFigureOut">
              <a:rPr lang="hu-HU" smtClean="0"/>
              <a:t>2024. 04. 25.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15E7AED-CD5D-4661-BAA0-D0FD0EE5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4D8E830-EDFF-464A-B78A-5962A5BB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477B-2520-4D1A-9FB4-ED8BBD0C1C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049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AE58F5-4861-4FD6-95BE-DA5639313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7F4336C-4893-4757-B0C2-D2E1C28B7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F401FE6-624D-43C6-979E-E0364ED50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540EB22-687B-453E-BAAF-FCE08E21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3DDC-CB88-4B74-8682-E2274CE077E7}" type="datetimeFigureOut">
              <a:rPr lang="hu-HU" smtClean="0"/>
              <a:t>2024. 04. 25.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E5B5DF5-48C7-4344-A7F9-DB65914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DBE0721-62E8-43D8-B7AB-5BACEC4B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477B-2520-4D1A-9FB4-ED8BBD0C1C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68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F9E911-B8E1-4977-8FEF-84F9720E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1ADF96FF-D79B-4A8B-9A31-B3981AD9E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85184FA-8A4D-442B-A093-15B2FE353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EFC2B4E-86B5-4139-A3CA-4031F37C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3DDC-CB88-4B74-8682-E2274CE077E7}" type="datetimeFigureOut">
              <a:rPr lang="hu-HU" smtClean="0"/>
              <a:t>2024. 04. 25.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5D15589-BD8F-42B7-8734-8EA9E94A0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2C70748-692A-4D35-B5DF-3EDEEB4D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477B-2520-4D1A-9FB4-ED8BBD0C1C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371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DB23D3C-4B58-429B-8883-39096B6A0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04B604A-35C7-4D29-8048-9ABCCC6EE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CEFBA8F-8DD0-4057-91C0-505C1E1D4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D3DDC-CB88-4B74-8682-E2274CE077E7}" type="datetimeFigureOut">
              <a:rPr lang="hu-HU" smtClean="0"/>
              <a:t>2024. 04. 25.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B7AB465-D95D-44C2-91D1-4A8636530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CCDC4A8-8530-427F-B037-A608DE1B9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E477B-2520-4D1A-9FB4-ED8BBD0C1C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578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kk.gov.hu/download/b/d5/23000/Tanul%C3%B3_%C3%81SZF_1_sz%C3%A1m%C3%BA_m%C3%B3dos%C3%ADt%C3%A1s_egys%C3%A9ges_szerkezetben20230927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ugyfelszolgalat@kifu.hu" TargetMode="External"/><Relationship Id="rId2" Type="http://schemas.openxmlformats.org/officeDocument/2006/relationships/hyperlink" Target="https://tisztaszoftver.hu/service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ideotorium.hu/hu/recordings/47108/tisztaszoftver-kreta-azonositoval-torteno-regisztracio-menet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A8C2C7-6FD6-4775-B12E-2D387CD44D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TESZEK  Notebook átvétele</a:t>
            </a:r>
            <a:br>
              <a:rPr lang="hu-HU" dirty="0"/>
            </a:br>
            <a:r>
              <a:rPr lang="hu-HU" sz="3100" dirty="0"/>
              <a:t>(RRF-1.2.1-2021/ÁSZF/T/2022.02.01.)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3ADB4B5-5FC7-4A75-AC3B-7B7D1B81E8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/>
              <a:t>2024.04.26. 5-6. osztály Office licensz igénylés menete</a:t>
            </a:r>
          </a:p>
          <a:p>
            <a:r>
              <a:rPr lang="hu-HU" dirty="0"/>
              <a:t>Kapott IKT eszközök: Windows 10 szoftverrel előtelepített, hordozható információs és kommunikációs technológiai eszköz (notebook), valamint tartozékai (töltő, laptoptáska, egér).</a:t>
            </a:r>
          </a:p>
          <a:p>
            <a:r>
              <a:rPr lang="hu-HU" dirty="0"/>
              <a:t>Általános szerződési feltételek:</a:t>
            </a:r>
          </a:p>
          <a:p>
            <a:r>
              <a:rPr lang="hu-HU" dirty="0">
                <a:hlinkClick r:id="rId2"/>
              </a:rPr>
              <a:t>https://kk.gov.hu/download/b/d5/23000/Tanul%C3%B3_%C3%81SZF_1_sz%C3%A1m%C3%BA_m%C3%B3dos%C3%ADt%C3%A1s_egys%C3%A9ges_szerkezetben20230927.pdf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2293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BB9E8FC3-43B3-49F6-9569-9041BCEE9CC8}"/>
              </a:ext>
            </a:extLst>
          </p:cNvPr>
          <p:cNvSpPr/>
          <p:nvPr/>
        </p:nvSpPr>
        <p:spPr>
          <a:xfrm>
            <a:off x="1100830" y="662529"/>
            <a:ext cx="969441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Kedves …..!</a:t>
            </a:r>
          </a:p>
          <a:p>
            <a:r>
              <a:rPr lang="hu-HU" dirty="0"/>
              <a:t>A Microsoft licenc igénylése folyamatban van.</a:t>
            </a:r>
          </a:p>
          <a:p>
            <a:r>
              <a:rPr lang="hu-HU" dirty="0"/>
              <a:t>A licenc kiosztásának megtörténtéről a Tisztaszoftver Portál Tisztaszoftver Program menüpontjában tájékozódhat. Amennyiben a Tisztaszoftver Program menüben az „Ugrás az Office oldalára” gomb elérhetővé válik, az Ön által igényelt szoftver kiosztásra került. A szoftverek kiosztása akár 48 órát is igénybe vehet. Kérjük, amennyiben 48 óra elteltével sem látszik az Ön számára az „Ugrás az Office oldalára” gomb, jelezze az ugyfelszolgalat@kifu.hu e-mail címen.</a:t>
            </a:r>
          </a:p>
          <a:p>
            <a:r>
              <a:rPr lang="hu-HU" dirty="0"/>
              <a:t>Az „Ugrás az Office oldalára” gombbal az www.office.com oldalra navigáljuk át. Az office.com oldalra történő bejelentkezéshez szükséges felhasználó azonosítója:</a:t>
            </a:r>
          </a:p>
          <a:p>
            <a:r>
              <a:rPr lang="hu-HU" dirty="0"/>
              <a:t>00000000-0000-0000-0000-000000000000@m365.edu.hu</a:t>
            </a:r>
          </a:p>
          <a:p>
            <a:r>
              <a:rPr lang="hu-HU" dirty="0"/>
              <a:t>Az oldalra történő bejelentkezéskor a services.kifu.hu oldalon megadott felhasználónevét és jelszavát is kérheti a rendszer.</a:t>
            </a:r>
          </a:p>
          <a:p>
            <a:r>
              <a:rPr lang="hu-HU" dirty="0"/>
              <a:t>A szolgáltatás igénybevételéhez az alábbi oldalon talál információkat: https://tisztaszoftver.hu/tajekoztatok</a:t>
            </a:r>
          </a:p>
          <a:p>
            <a:r>
              <a:rPr lang="hu-HU" dirty="0"/>
              <a:t>Üdvözlettel:</a:t>
            </a:r>
          </a:p>
          <a:p>
            <a:r>
              <a:rPr lang="hu-HU" dirty="0"/>
              <a:t>KIFÜ Ügyfélszolgálat</a:t>
            </a:r>
          </a:p>
          <a:p>
            <a:r>
              <a:rPr lang="hu-HU" dirty="0"/>
              <a:t>Kormányzati Informatikai Fejlesztési Ügynökség</a:t>
            </a:r>
          </a:p>
          <a:p>
            <a:r>
              <a:rPr lang="hu-HU" dirty="0"/>
              <a:t>cím: 1134 Budapest, Váci út 35.</a:t>
            </a:r>
          </a:p>
          <a:p>
            <a:r>
              <a:rPr lang="hu-HU" dirty="0"/>
              <a:t>tel: +36 1 450 3070   e-mail: ugyfelszolgalat@kifu.gov.hu; hibabejelento@kifu.gov.hu;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A40BE7CF-3499-488E-AC6A-361102E80EBB}"/>
              </a:ext>
            </a:extLst>
          </p:cNvPr>
          <p:cNvSpPr/>
          <p:nvPr/>
        </p:nvSpPr>
        <p:spPr>
          <a:xfrm>
            <a:off x="1171853" y="3242569"/>
            <a:ext cx="3994951" cy="186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637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1318B617-4E88-422A-80FE-FF01B696B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56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1EF5CBBC-47C3-4230-9F65-9859439FC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EB629B19-BC76-49D5-AABA-0CA77BDDB7F8}"/>
              </a:ext>
            </a:extLst>
          </p:cNvPr>
          <p:cNvSpPr/>
          <p:nvPr/>
        </p:nvSpPr>
        <p:spPr>
          <a:xfrm>
            <a:off x="4394447" y="2689934"/>
            <a:ext cx="4421079" cy="443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36C48B9-69D3-46E4-85F6-B60141516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178" y="610315"/>
            <a:ext cx="2591025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45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1D9ADFA8-DE53-4511-8FF7-21ADBB2A0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áromszög 2">
            <a:extLst>
              <a:ext uri="{FF2B5EF4-FFF2-40B4-BE49-F238E27FC236}">
                <a16:creationId xmlns:a16="http://schemas.microsoft.com/office/drawing/2014/main" id="{EA4B764D-9686-43FA-A10E-B75FE2FCC059}"/>
              </a:ext>
            </a:extLst>
          </p:cNvPr>
          <p:cNvSpPr/>
          <p:nvPr/>
        </p:nvSpPr>
        <p:spPr>
          <a:xfrm>
            <a:off x="2467992" y="1233996"/>
            <a:ext cx="2441359" cy="1811046"/>
          </a:xfrm>
          <a:prstGeom prst="triangl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516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52051410-3440-4F0A-8512-3B2DB5D7AD95}"/>
              </a:ext>
            </a:extLst>
          </p:cNvPr>
          <p:cNvSpPr/>
          <p:nvPr/>
        </p:nvSpPr>
        <p:spPr>
          <a:xfrm>
            <a:off x="1225118" y="0"/>
            <a:ext cx="8416031" cy="697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hu-H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Látogasson el a </a:t>
            </a:r>
            <a:r>
              <a:rPr lang="hu-HU" sz="16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KIFÜ Szolgáltatás kezelési oldalára (A hivatkozás új ablakban nyílik meg!)</a:t>
            </a:r>
            <a:r>
              <a:rPr lang="hu-H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majd kattintson a „Bejelentkezés a KRÉTA rendszeren keresztül” gombra. Adja meg a KRÉTA rendszerben használt bejelentkezési adatait és kattintson a bejelentkezés gombra. 14 éven aluli diák esetében a regisztrációra és az igénylésre kizárólag a szülő/gondviselő jogosult, ebben az esetben a szülőnek/gondviselőnek a jogosult diák KRÉTA azonosítójával szükséges belépnie a rendszerbe.</a:t>
            </a:r>
            <a:endParaRPr lang="hu-H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hu-H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sikeres bejelentkezés után kérjük, adjon meg egy valós e-mail címet és kattintson a „Regisztráció” gombra. A megadott e-mail címére pár percen belül egy megerősítő levelet küldünk a KIFÜ Ügyfélszolgálatának (</a:t>
            </a:r>
            <a:r>
              <a:rPr lang="hu-HU" sz="16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ugyfelszolgalat@kifu.hu</a:t>
            </a:r>
            <a:r>
              <a:rPr lang="hu-H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e-mail címéről.</a:t>
            </a:r>
            <a:endParaRPr lang="hu-H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tabLst>
                <a:tab pos="457200" algn="l"/>
              </a:tabLst>
            </a:pPr>
            <a:r>
              <a:rPr lang="hu-H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Nyissa meg a saját levelező rendszerét és ellenőrizze beérkezett üzeneteit (beleértve a spam és egyéb promóciós mappákat is). Amennyiben nem találja a megerősítő e-mailt levelei között, kattintson a regisztrációs oldalon az „</a:t>
            </a:r>
            <a:r>
              <a:rPr lang="hu-H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Újraküldés</a:t>
            </a:r>
            <a:r>
              <a:rPr lang="hu-H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gombra (használatát megelőzően kérjük, ellenőrizze postafiókja spam, promóciók stb. mappáit is). A regisztráció megerősítésére 24-óra áll rendelkezésére.</a:t>
            </a:r>
            <a:endParaRPr lang="hu-H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tabLst>
                <a:tab pos="457200" algn="l"/>
              </a:tabLst>
            </a:pPr>
            <a:r>
              <a:rPr lang="hu-H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Amennyiben a megerősítő e-mail megérkezett nyissa meg és kattintson a „Regisztráció folytatása” linkre.</a:t>
            </a:r>
            <a:endParaRPr lang="hu-H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tabLst>
                <a:tab pos="457200" algn="l"/>
              </a:tabLst>
            </a:pPr>
            <a:r>
              <a:rPr lang="hu-H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megjelenő regisztrációs ablakban kérjük, adja meg adatait, majd olvassa el és fogadja el a „Felhasználási feltételeket” és az „Adatkezelési tájékoztatót”, és kattintson a „Regisztráció” gombra.</a:t>
            </a:r>
            <a:endParaRPr lang="hu-H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hu-H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sikeres regisztrációt követően a </a:t>
            </a:r>
            <a:r>
              <a:rPr lang="hu-HU" sz="16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KIFÜ Szolgáltatás kezelési oldalán (A hivatkozás új ablakban nyílik meg!)</a:t>
            </a:r>
            <a:r>
              <a:rPr lang="hu-H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KRÉTA azonosítóval történő bejelentkezés után tudja igényelni a személyes Microsoft licenceket.</a:t>
            </a:r>
            <a:endParaRPr lang="hu-H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hu-H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KRÉTA azonosítóval történő igénylés lépéseit </a:t>
            </a:r>
            <a:r>
              <a:rPr lang="hu-HU" sz="16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ebben a videóban (A hivatkozás új ablakban nyílik meg!)</a:t>
            </a:r>
            <a:r>
              <a:rPr lang="hu-H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tekintheti meg.</a:t>
            </a:r>
            <a:endParaRPr lang="hu-H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71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3A8B9BEE-4176-46E1-929F-D8D9CE9EE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áromszög 2">
            <a:extLst>
              <a:ext uri="{FF2B5EF4-FFF2-40B4-BE49-F238E27FC236}">
                <a16:creationId xmlns:a16="http://schemas.microsoft.com/office/drawing/2014/main" id="{8A513945-4FA2-4419-AB98-A8DC2D42A1F8}"/>
              </a:ext>
            </a:extLst>
          </p:cNvPr>
          <p:cNvSpPr/>
          <p:nvPr/>
        </p:nvSpPr>
        <p:spPr>
          <a:xfrm>
            <a:off x="4216892" y="2927411"/>
            <a:ext cx="1642369" cy="1003178"/>
          </a:xfrm>
          <a:prstGeom prst="triangle">
            <a:avLst>
              <a:gd name="adj" fmla="val 52703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112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7B16948C-2D8E-49EC-9AB8-6E93D9149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AD585977-C3D0-4B20-B716-3FBDB962A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282" y="2583402"/>
            <a:ext cx="2304771" cy="146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8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178B5408-21A0-45D0-A2C9-FE750A006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07DDA1CE-202C-4899-BC07-AC2C420E1B98}"/>
              </a:ext>
            </a:extLst>
          </p:cNvPr>
          <p:cNvSpPr txBox="1"/>
          <p:nvPr/>
        </p:nvSpPr>
        <p:spPr>
          <a:xfrm>
            <a:off x="8762260" y="1154097"/>
            <a:ext cx="2885243" cy="5193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EDC5DFB-8525-4C9A-AA55-76C15930F81D}"/>
              </a:ext>
            </a:extLst>
          </p:cNvPr>
          <p:cNvSpPr txBox="1"/>
          <p:nvPr/>
        </p:nvSpPr>
        <p:spPr>
          <a:xfrm>
            <a:off x="8762260" y="1322773"/>
            <a:ext cx="27520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tanuló  </a:t>
            </a:r>
          </a:p>
          <a:p>
            <a:r>
              <a:rPr lang="hu-HU" dirty="0">
                <a:solidFill>
                  <a:schemeClr val="bg1"/>
                </a:solidFill>
              </a:rPr>
              <a:t>oktatási azonosítója:</a:t>
            </a:r>
          </a:p>
          <a:p>
            <a:r>
              <a:rPr lang="hu-HU" dirty="0">
                <a:solidFill>
                  <a:schemeClr val="bg1"/>
                </a:solidFill>
              </a:rPr>
              <a:t>72 vagy 73-mal kezdődő 11 jegyű szám</a:t>
            </a:r>
          </a:p>
          <a:p>
            <a:r>
              <a:rPr lang="hu-HU" dirty="0">
                <a:solidFill>
                  <a:schemeClr val="bg1"/>
                </a:solidFill>
              </a:rPr>
              <a:t>Jelszó: a tanuló születési dátuma </a:t>
            </a:r>
          </a:p>
          <a:p>
            <a:r>
              <a:rPr lang="hu-HU" dirty="0">
                <a:solidFill>
                  <a:schemeClr val="bg1"/>
                </a:solidFill>
              </a:rPr>
              <a:t>2024-04-26 formátumban</a:t>
            </a:r>
          </a:p>
          <a:p>
            <a:r>
              <a:rPr lang="hu-HU" dirty="0">
                <a:solidFill>
                  <a:schemeClr val="bg1"/>
                </a:solidFill>
              </a:rPr>
              <a:t>Alul ki kell választani az iskolát: el kell kezdeni beírni, hogy tarjani…</a:t>
            </a:r>
          </a:p>
          <a:p>
            <a:r>
              <a:rPr lang="hu-HU" dirty="0">
                <a:solidFill>
                  <a:schemeClr val="bg1"/>
                </a:solidFill>
              </a:rPr>
              <a:t>és kiadja a legalsót, ezt kell választani.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503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1A2CBD08-6E47-44F6-87C6-66D620A51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1459CA19-C1CF-4EF3-90C5-094DC6DD0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2509D060-DCFD-42A4-B914-A35F6894D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027" y="2403604"/>
            <a:ext cx="2597121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89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C56AAE9-D2CE-4731-912A-B8E63812A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9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91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0B030972-2F5F-4246-87A1-824D1AADF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00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CA70B8F7-D1DB-4E97-AB6A-A55D07D39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63CD1719-B717-4BC3-80E5-EE60FC998D53}"/>
              </a:ext>
            </a:extLst>
          </p:cNvPr>
          <p:cNvSpPr/>
          <p:nvPr/>
        </p:nvSpPr>
        <p:spPr>
          <a:xfrm>
            <a:off x="5042517" y="3169328"/>
            <a:ext cx="1118586" cy="195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385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637</Words>
  <Application>Microsoft Office PowerPoint</Application>
  <PresentationFormat>Szélesvásznú</PresentationFormat>
  <Paragraphs>32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Office-téma</vt:lpstr>
      <vt:lpstr>TESZEK  Notebook átvétele (RRF-1.2.1-2021/ÁSZF/T/2022.02.01.)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Tisztaszoftver.hu</dc:title>
  <dc:creator>Tomasovszky Edit Igh</dc:creator>
  <cp:lastModifiedBy>Tomasovszky Edit Igh</cp:lastModifiedBy>
  <cp:revision>28</cp:revision>
  <dcterms:created xsi:type="dcterms:W3CDTF">2023-11-22T09:14:15Z</dcterms:created>
  <dcterms:modified xsi:type="dcterms:W3CDTF">2024-04-25T09:52:07Z</dcterms:modified>
</cp:coreProperties>
</file>