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vpont.hu/view/4752" TargetMode="External"/><Relationship Id="rId2" Type="http://schemas.openxmlformats.org/officeDocument/2006/relationships/hyperlink" Target="https://hu.wikipedia.org/wiki/Gy%C5%91ry_S%C3%A1nd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roskepp.blog.hu/2009/11/16/a_meg_nem_valosult_lanch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al-eod.mtak.hu/3020/" TargetMode="External"/><Relationship Id="rId2" Type="http://schemas.openxmlformats.org/officeDocument/2006/relationships/hyperlink" Target="http://real-eod.mtak.hu/130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al-eod.mtak.hu/131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hu-HU" altLang="hu-HU" sz="2800" b="1" dirty="0" err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Győry</a:t>
            </a:r>
            <a:r>
              <a:rPr lang="hu-HU" altLang="hu-HU" sz="28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altLang="hu-HU" sz="28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Sándor</a:t>
            </a:r>
            <a:r>
              <a:rPr lang="hu-HU" altLang="hu-HU" sz="20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hu-HU" altLang="hu-HU" sz="20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200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Tarján, 1795. április 15. – Pest, 1870. március 9.</a:t>
            </a:r>
            <a:r>
              <a:rPr lang="hu-HU" altLang="hu-H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hu-HU" altLang="hu-HU" sz="20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hu-HU" altLang="hu-HU" sz="200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Építőmérnök</a:t>
            </a:r>
            <a:r>
              <a:rPr lang="hu-HU" altLang="hu-HU" sz="20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matematikus, </a:t>
            </a:r>
            <a:r>
              <a:rPr lang="hu-HU" altLang="hu-HU" sz="200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hu-HU" altLang="hu-HU" sz="200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altLang="hu-HU" sz="200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Magyar Tudományos Akadémia tagja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Összeállította: Tomasovszky Edit</a:t>
            </a:r>
            <a:endParaRPr lang="hu-HU" dirty="0"/>
          </a:p>
        </p:txBody>
      </p:sp>
      <p:pic>
        <p:nvPicPr>
          <p:cNvPr id="1025" name="Kép 0" descr="Győry_Sán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2" y="0"/>
            <a:ext cx="1531938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6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39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/>
              <a:t>Mikonya</a:t>
            </a:r>
            <a:r>
              <a:rPr lang="hu-HU" b="1" dirty="0"/>
              <a:t> József, </a:t>
            </a:r>
            <a:r>
              <a:rPr lang="hu-HU" dirty="0" smtClean="0"/>
              <a:t>a</a:t>
            </a:r>
            <a:r>
              <a:rPr lang="hu-HU" b="1" dirty="0" smtClean="0"/>
              <a:t> </a:t>
            </a:r>
            <a:r>
              <a:rPr lang="hu-HU" dirty="0" smtClean="0"/>
              <a:t>tarjáni</a:t>
            </a:r>
            <a:r>
              <a:rPr lang="hu-HU" b="1" dirty="0" smtClean="0"/>
              <a:t> </a:t>
            </a:r>
            <a:r>
              <a:rPr lang="hu-HU" dirty="0" smtClean="0"/>
              <a:t>sváb </a:t>
            </a:r>
            <a:r>
              <a:rPr lang="hu-HU" dirty="0"/>
              <a:t>költő, író</a:t>
            </a:r>
            <a:r>
              <a:rPr lang="hu-HU" b="1" dirty="0"/>
              <a:t> </a:t>
            </a:r>
            <a:r>
              <a:rPr lang="hu-HU" dirty="0" smtClean="0"/>
              <a:t>könyvében </a:t>
            </a:r>
            <a:r>
              <a:rPr lang="hu-HU" dirty="0" err="1"/>
              <a:t>Győry</a:t>
            </a:r>
            <a:r>
              <a:rPr lang="hu-HU" dirty="0"/>
              <a:t> Sándorról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„Az első református lelkész nevét nem ismerjük, de tudjuk róla, hogy 1674-ben a pozsonyi vértörvényszék elé idéztek. </a:t>
            </a:r>
            <a:r>
              <a:rPr lang="hu-HU" i="1" dirty="0" err="1"/>
              <a:t>Pátkai</a:t>
            </a:r>
            <a:r>
              <a:rPr lang="hu-HU" i="1" dirty="0"/>
              <a:t> Sámuel volt a második, őt pedig Győri Imre követte. Utóbbi sokat tett vallásuk szabad gyakorlása érdekében. </a:t>
            </a:r>
            <a:endParaRPr lang="hu-HU" i="1" dirty="0" smtClean="0"/>
          </a:p>
          <a:p>
            <a:r>
              <a:rPr lang="hu-HU" i="1" dirty="0" smtClean="0"/>
              <a:t>Fiáról</a:t>
            </a:r>
            <a:r>
              <a:rPr lang="hu-HU" i="1" dirty="0"/>
              <a:t>, Győri Sándorról kevesen tudják a községben, hogy tudása és hazaszeretete által mily nagy szolgálatot tett az egész nemzetnek.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59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6949" y="938170"/>
            <a:ext cx="9601196" cy="1303867"/>
          </a:xfrm>
        </p:spPr>
        <p:txBody>
          <a:bodyPr>
            <a:noAutofit/>
          </a:bodyPr>
          <a:lstStyle/>
          <a:p>
            <a:r>
              <a:rPr lang="hu-HU" sz="3200" b="1" dirty="0"/>
              <a:t>A </a:t>
            </a:r>
            <a:r>
              <a:rPr lang="hu-HU" sz="3200" b="1" dirty="0" err="1"/>
              <a:t>komárom</a:t>
            </a:r>
            <a:r>
              <a:rPr lang="hu-HU" sz="3200" b="1" dirty="0"/>
              <a:t> megyei Dolgozók Lapja Dr. </a:t>
            </a:r>
            <a:r>
              <a:rPr lang="hu-HU" sz="3200" b="1" dirty="0"/>
              <a:t>Bátyai Jenő tollából 1975-ben megjelent </a:t>
            </a:r>
            <a:r>
              <a:rPr lang="hu-HU" sz="3200" b="1" dirty="0" smtClean="0"/>
              <a:t>cikke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„</a:t>
            </a:r>
            <a:r>
              <a:rPr lang="hu-HU" b="1" dirty="0"/>
              <a:t>A matematikus mérnök</a:t>
            </a:r>
          </a:p>
          <a:p>
            <a:r>
              <a:rPr lang="hu-HU" dirty="0"/>
              <a:t>A Gerecsébe települt kis község, Tarján szülötte, </a:t>
            </a:r>
            <a:r>
              <a:rPr lang="hu-HU" dirty="0" err="1"/>
              <a:t>Győry</a:t>
            </a:r>
            <a:r>
              <a:rPr lang="hu-HU" dirty="0"/>
              <a:t> Sándor kiváló mérnök és matematikus, aki megyénk tudomány- és technikatörténetének kiemelkedő alakja, a XIX. század hazai műszaki haladásának kiváló személyisége volt.</a:t>
            </a:r>
          </a:p>
          <a:p>
            <a:r>
              <a:rPr lang="hu-HU" dirty="0"/>
              <a:t>1795. április 15-én született. Alap- és középiskolai tanulmányainak befejeztével a Magyarországon 1782-ben létesített </a:t>
            </a:r>
            <a:r>
              <a:rPr lang="hu-HU" dirty="0" err="1"/>
              <a:t>Institutum</a:t>
            </a:r>
            <a:r>
              <a:rPr lang="hu-HU" dirty="0"/>
              <a:t> Geometriáim mérnöki intézetében szerezte meg oklevelét 1821-ben. A Huszár Mátyás vezette Duna Térképészeti Hivatalhoz a húszas évek második felében került. Itt a folyó mappádójának elkészítésén dolgozott, kitartó, szorgalmas munkával. Amikor az építészeti igazgatósághoz került, Huszár Mátyás még a helytartótanácsig is elment, hogy visszanyerje nagy felkészültségű munkatársát. </a:t>
            </a:r>
            <a:r>
              <a:rPr lang="hu-HU" dirty="0" err="1"/>
              <a:t>Győrynek</a:t>
            </a:r>
            <a:r>
              <a:rPr lang="hu-HU" dirty="0"/>
              <a:t> a szakmai előbbre haladása szempontjából az utóbbi állás minden bizonnyal jobban megfelelt, hiszen hamarosan az igazgatói teendők ellátásával bízták meg...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98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861536" cy="1303867"/>
          </a:xfrm>
        </p:spPr>
        <p:txBody>
          <a:bodyPr/>
          <a:lstStyle/>
          <a:p>
            <a:r>
              <a:rPr lang="hu-HU" dirty="0" smtClean="0"/>
              <a:t>Az akadémikus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5588976" cy="2736037"/>
          </a:xfrm>
        </p:spPr>
        <p:txBody>
          <a:bodyPr>
            <a:normAutofit fontScale="85000" lnSpcReduction="10000"/>
          </a:bodyPr>
          <a:lstStyle/>
          <a:p>
            <a:r>
              <a:rPr lang="hu-HU" sz="1900" dirty="0" err="1"/>
              <a:t>Győry</a:t>
            </a:r>
            <a:r>
              <a:rPr lang="hu-HU" sz="1900" dirty="0"/>
              <a:t> Sándor kiváló matematikusi és mérnöki felkészültsége mellett hazaszeretetből is mindig jelesen vizsgázott. Annak ellenére, hogy beszélte a német és latin nyelvet is, a helytartótanácsnak adott jelentéseit — azok nem kis dühére — mindig magyar nyelven küldte meg. Ezért többször meg is rótták, és egyetemi tanári kinevezését is megakadályozták, valahányszor neve szóba jött az illetékes helyen.</a:t>
            </a:r>
          </a:p>
          <a:p>
            <a:r>
              <a:rPr lang="hu-HU" sz="1900" dirty="0" smtClean="0"/>
              <a:t>75 </a:t>
            </a:r>
            <a:r>
              <a:rPr lang="hu-HU" sz="1900" dirty="0"/>
              <a:t>éves korában, 1870. március 9-én halt meg Pesten</a:t>
            </a:r>
            <a:r>
              <a:rPr lang="hu-HU" sz="1900" dirty="0" smtClean="0"/>
              <a:t>.</a:t>
            </a:r>
          </a:p>
          <a:p>
            <a:r>
              <a:rPr lang="hu-HU" sz="1900" dirty="0"/>
              <a:t>A </a:t>
            </a:r>
            <a:r>
              <a:rPr lang="hu-HU" sz="1900" dirty="0"/>
              <a:t>tarjáni általános iskola 1990-ben </a:t>
            </a:r>
            <a:r>
              <a:rPr lang="hu-HU" sz="1900" dirty="0" err="1"/>
              <a:t>Győry</a:t>
            </a:r>
            <a:r>
              <a:rPr lang="hu-HU" sz="1900" dirty="0"/>
              <a:t> Sándor nevét vette </a:t>
            </a:r>
            <a:r>
              <a:rPr lang="hu-HU" sz="1900" dirty="0" smtClean="0"/>
              <a:t>fel.</a:t>
            </a:r>
          </a:p>
          <a:p>
            <a:endParaRPr lang="hu-HU" sz="1900" dirty="0"/>
          </a:p>
          <a:p>
            <a:endParaRPr lang="hu-HU" sz="19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31" y="719708"/>
            <a:ext cx="3984668" cy="51561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15213" y="5102237"/>
            <a:ext cx="585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Arany János, a Magyar Tudományos Akadémia főtitkára bejelenti </a:t>
            </a:r>
            <a:r>
              <a:rPr lang="hu-HU" b="1" dirty="0" err="1"/>
              <a:t>Győry</a:t>
            </a:r>
            <a:r>
              <a:rPr lang="hu-HU" b="1" dirty="0"/>
              <a:t> Sándor, akadémiai tag halálhírét, és az akadémiai emlékbeszéd megírását kéri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427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smtClean="0"/>
              <a:t>WIKIPÉDIA</a:t>
            </a:r>
            <a:r>
              <a:rPr lang="hu-HU" dirty="0" smtClean="0"/>
              <a:t> </a:t>
            </a:r>
            <a:r>
              <a:rPr lang="hu-HU" u="sng" dirty="0">
                <a:hlinkClick r:id="rId2"/>
              </a:rPr>
              <a:t>https://</a:t>
            </a:r>
            <a:r>
              <a:rPr lang="hu-HU" u="sng" dirty="0" smtClean="0">
                <a:hlinkClick r:id="rId2"/>
              </a:rPr>
              <a:t>hu.wikipedia.org/wiki/Gy%C5%91ry_S%C3%A1ndor</a:t>
            </a:r>
            <a:endParaRPr lang="hu-HU" u="sng" dirty="0" smtClean="0"/>
          </a:p>
          <a:p>
            <a:pPr marL="0" indent="0">
              <a:buNone/>
            </a:pPr>
            <a:r>
              <a:rPr lang="hu-HU" dirty="0" smtClean="0"/>
              <a:t>Letöltés</a:t>
            </a:r>
            <a:r>
              <a:rPr lang="hu-HU" dirty="0"/>
              <a:t>: 2019.03.26.</a:t>
            </a:r>
          </a:p>
          <a:p>
            <a:r>
              <a:rPr lang="hu-HU" dirty="0"/>
              <a:t>Kozák Péter: </a:t>
            </a:r>
            <a:r>
              <a:rPr lang="hu-HU" dirty="0" err="1"/>
              <a:t>Győry</a:t>
            </a:r>
            <a:r>
              <a:rPr lang="hu-HU" dirty="0"/>
              <a:t> Sándor (Pályakép) Megjelenés: nevpont.hu, 2013</a:t>
            </a:r>
          </a:p>
          <a:p>
            <a:pPr marL="0" indent="0">
              <a:buNone/>
            </a:pPr>
            <a:r>
              <a:rPr lang="hu-HU" b="1" dirty="0" smtClean="0"/>
              <a:t>NEVPONT.HU</a:t>
            </a:r>
            <a:r>
              <a:rPr lang="hu-HU" dirty="0" smtClean="0"/>
              <a:t> </a:t>
            </a:r>
            <a:r>
              <a:rPr lang="hu-HU" u="sng" dirty="0">
                <a:hlinkClick r:id="rId3"/>
              </a:rPr>
              <a:t>http://</a:t>
            </a:r>
            <a:r>
              <a:rPr lang="hu-HU" u="sng" dirty="0" smtClean="0">
                <a:hlinkClick r:id="rId3"/>
              </a:rPr>
              <a:t>www.nevpont.hu/view/4752</a:t>
            </a:r>
            <a:r>
              <a:rPr lang="hu-HU" u="sng" dirty="0"/>
              <a:t> </a:t>
            </a:r>
            <a:r>
              <a:rPr lang="hu-HU" dirty="0" smtClean="0"/>
              <a:t>Letöltés</a:t>
            </a:r>
            <a:r>
              <a:rPr lang="hu-HU" dirty="0"/>
              <a:t>: 2019.03.26.</a:t>
            </a:r>
          </a:p>
          <a:p>
            <a:r>
              <a:rPr lang="hu-HU" b="1" dirty="0"/>
              <a:t>VAROSKEPP.BLOG.HU</a:t>
            </a:r>
            <a:r>
              <a:rPr lang="hu-HU" dirty="0"/>
              <a:t> </a:t>
            </a:r>
            <a:r>
              <a:rPr lang="hu-HU" u="sng" dirty="0">
                <a:hlinkClick r:id="rId4"/>
              </a:rPr>
              <a:t>https://varoskepp.blog.hu/2009/11/16/a_meg_nem_valosult_lanchid</a:t>
            </a:r>
            <a:r>
              <a:rPr lang="hu-HU" u="sng" dirty="0"/>
              <a:t> </a:t>
            </a:r>
            <a:r>
              <a:rPr lang="hu-HU" dirty="0"/>
              <a:t>letöltés: 2019.03.26.</a:t>
            </a:r>
          </a:p>
          <a:p>
            <a:r>
              <a:rPr lang="hu-HU" b="1" dirty="0"/>
              <a:t>Dr. Bátyai Jenő: A matematikus mérnök</a:t>
            </a:r>
            <a:r>
              <a:rPr lang="hu-HU" dirty="0"/>
              <a:t> Komárom megyei Dolgozók Lapja.1975. március 156.</a:t>
            </a:r>
          </a:p>
          <a:p>
            <a:r>
              <a:rPr lang="hu-HU" b="1" dirty="0" err="1"/>
              <a:t>Mikonya</a:t>
            </a:r>
            <a:r>
              <a:rPr lang="hu-HU" b="1" dirty="0"/>
              <a:t> József: Tarjáni krónika</a:t>
            </a:r>
            <a:r>
              <a:rPr lang="hu-HU" dirty="0"/>
              <a:t> 73-74.o.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08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Élete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13502"/>
            <a:ext cx="4292205" cy="3317875"/>
          </a:xfrm>
        </p:spPr>
      </p:pic>
      <p:sp>
        <p:nvSpPr>
          <p:cNvPr id="5" name="Szövegdoboz 4"/>
          <p:cNvSpPr txBox="1"/>
          <p:nvPr/>
        </p:nvSpPr>
        <p:spPr>
          <a:xfrm>
            <a:off x="6096000" y="2513502"/>
            <a:ext cx="4956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Tarjánban </a:t>
            </a:r>
            <a:r>
              <a:rPr lang="hu-HU" dirty="0"/>
              <a:t>született református lelkész családban</a:t>
            </a:r>
            <a:r>
              <a:rPr lang="hu-HU" dirty="0" smtClean="0"/>
              <a:t>.</a:t>
            </a:r>
          </a:p>
          <a:p>
            <a:r>
              <a:rPr lang="hu-HU" dirty="0"/>
              <a:t>Iskoláit </a:t>
            </a:r>
            <a:r>
              <a:rPr lang="hu-HU" dirty="0" smtClean="0"/>
              <a:t>Pozsonyban, Nagykőrösön és Debrecenben </a:t>
            </a:r>
            <a:r>
              <a:rPr lang="hu-HU" dirty="0"/>
              <a:t>(1810) végezte.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pesti egyetemen 1825-ben kapott mérnöki diplomát, utána </a:t>
            </a:r>
            <a:r>
              <a:rPr lang="hu-HU" dirty="0" smtClean="0"/>
              <a:t>a Duna </a:t>
            </a:r>
            <a:r>
              <a:rPr lang="hu-HU" dirty="0"/>
              <a:t>felmérési munkálataiban vett részt, majd országos építészeti igazgatóként működött. A Magyar Tudós Társaság – a </a:t>
            </a:r>
            <a:r>
              <a:rPr lang="hu-HU" dirty="0" smtClean="0"/>
              <a:t>Magyar Tudományos Akadémia elődje </a:t>
            </a:r>
            <a:r>
              <a:rPr lang="hu-HU" dirty="0"/>
              <a:t>– matematikai osztályába 1832. március 9-én levelező, szeptember 1-jén rendes taggá választotta.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96000" y="5430809"/>
            <a:ext cx="448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Győry</a:t>
            </a:r>
            <a:r>
              <a:rPr lang="hu-HU" b="1" dirty="0"/>
              <a:t> Sándor születési anyakönyvi bejegyzése Tarjánban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366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Matematikai tudományos munkássága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Megválasztása után rendszeres fizetéssel és nyugdíjjal járó hivataláról lemondott, egyéb mérnöki munkáit is abbahagyta, hogy egészen a tudománynak élhessen.</a:t>
            </a:r>
          </a:p>
          <a:p>
            <a:r>
              <a:rPr lang="hu-HU" dirty="0"/>
              <a:t>Fontos szerepet töltött be a </a:t>
            </a:r>
            <a:r>
              <a:rPr lang="hu-HU" dirty="0" smtClean="0"/>
              <a:t>matematika </a:t>
            </a:r>
            <a:r>
              <a:rPr lang="hu-HU" dirty="0"/>
              <a:t>eredményeinek meghonosításában és a magyar tudományos nyelv kialakulásában. A matematikai fogalmak magyarra átültetése nagy nehézséggel </a:t>
            </a:r>
            <a:r>
              <a:rPr lang="hu-HU" dirty="0" smtClean="0"/>
              <a:t>járt. </a:t>
            </a:r>
          </a:p>
          <a:p>
            <a:r>
              <a:rPr lang="hu-HU" dirty="0" smtClean="0"/>
              <a:t>Később</a:t>
            </a:r>
            <a:r>
              <a:rPr lang="hu-HU" dirty="0"/>
              <a:t>, az 1850-es évek elején </a:t>
            </a:r>
            <a:r>
              <a:rPr lang="hu-HU" dirty="0" err="1"/>
              <a:t>Győry</a:t>
            </a:r>
            <a:r>
              <a:rPr lang="hu-HU" dirty="0"/>
              <a:t> Sándor érdeklődése fokozatosan a közgazdaság és a zeneelmélet kérdései felé fordult.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214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Munkái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hlinkClick r:id="rId2"/>
              </a:rPr>
              <a:t>A </a:t>
            </a:r>
            <a:r>
              <a:rPr lang="hu-HU" dirty="0">
                <a:hlinkClick r:id="rId2"/>
              </a:rPr>
              <a:t>Buda és Pest közt építendő álló hídról</a:t>
            </a:r>
            <a:r>
              <a:rPr lang="hu-HU" dirty="0"/>
              <a:t> (Pest, 1832)</a:t>
            </a:r>
          </a:p>
          <a:p>
            <a:r>
              <a:rPr lang="hu-HU" dirty="0">
                <a:hlinkClick r:id="rId3"/>
              </a:rPr>
              <a:t>A felsőbb </a:t>
            </a:r>
            <a:r>
              <a:rPr lang="hu-HU" dirty="0" err="1">
                <a:hlinkClick r:id="rId3"/>
              </a:rPr>
              <a:t>analysis</a:t>
            </a:r>
            <a:r>
              <a:rPr lang="hu-HU" dirty="0">
                <a:hlinkClick r:id="rId3"/>
              </a:rPr>
              <a:t> elemei</a:t>
            </a:r>
            <a:r>
              <a:rPr lang="hu-HU" dirty="0"/>
              <a:t> (Pest, 1836–40, 1845-ben az MTA Marczibányi-féle nagyjutalmával tüntették ki)</a:t>
            </a:r>
          </a:p>
          <a:p>
            <a:r>
              <a:rPr lang="hu-HU" dirty="0">
                <a:hlinkClick r:id="rId4"/>
              </a:rPr>
              <a:t>Budapestnek árvíz ellen való megóvásáról</a:t>
            </a:r>
            <a:r>
              <a:rPr lang="hu-HU" dirty="0"/>
              <a:t> (Pest, 1845)</a:t>
            </a:r>
          </a:p>
          <a:p>
            <a:r>
              <a:rPr lang="hu-HU" dirty="0"/>
              <a:t>A hanglépték, összhangzatok és mérséklet számviszonyai (Új Magy. </a:t>
            </a:r>
            <a:r>
              <a:rPr lang="hu-HU" dirty="0" err="1"/>
              <a:t>Múz</a:t>
            </a:r>
            <a:r>
              <a:rPr lang="hu-HU" dirty="0"/>
              <a:t>. 1853)</a:t>
            </a:r>
          </a:p>
          <a:p>
            <a:r>
              <a:rPr lang="hu-HU" dirty="0"/>
              <a:t>A hangrendszer kiszámításáról és zongorák hangolásáról (Pest, 1858)</a:t>
            </a:r>
          </a:p>
          <a:p>
            <a:r>
              <a:rPr lang="hu-HU" dirty="0"/>
              <a:t>A hangrendszerről és zongorák hangolásáról mérséklés nélkül tiszta viszonyok szerint (Pest, 1864).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871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Publikációi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Cikkei </a:t>
            </a:r>
            <a:r>
              <a:rPr lang="hu-HU" dirty="0"/>
              <a:t>többek között az alábbi lapokban, kiadványokban jelentek meg:</a:t>
            </a:r>
          </a:p>
          <a:p>
            <a:r>
              <a:rPr lang="hu-HU" b="1" i="1" dirty="0"/>
              <a:t>Magyar Tudományos Társaság Évkönyve </a:t>
            </a:r>
            <a:r>
              <a:rPr lang="hu-HU" dirty="0"/>
              <a:t>(II. 1832-34. A </a:t>
            </a:r>
            <a:r>
              <a:rPr lang="hu-HU" dirty="0" err="1"/>
              <a:t>mathematikai</a:t>
            </a:r>
            <a:r>
              <a:rPr lang="hu-HU" dirty="0"/>
              <a:t> tudományoknak az elme kifejtésére és köztársaságok virágoztatására befolyásáról (székfoglaló); A Duna regulázásáról, III. 1834-36. Báró </a:t>
            </a:r>
            <a:r>
              <a:rPr lang="hu-HU" dirty="0" err="1"/>
              <a:t>Zach</a:t>
            </a:r>
            <a:r>
              <a:rPr lang="hu-HU" dirty="0"/>
              <a:t> Ferencz, Végh István, Horváth József Elek, Humboldt Vilmos és </a:t>
            </a:r>
            <a:r>
              <a:rPr lang="hu-HU" dirty="0" err="1"/>
              <a:t>Klaproth</a:t>
            </a:r>
            <a:r>
              <a:rPr lang="hu-HU" dirty="0"/>
              <a:t> Gyuláról, V. 1838-40. A fel- és visszatorlásról, VI. 1840-42. A számbeli felsőbb egyenletek egyenes valós gyökerekben, VIII. 1845-47. Emlékbeszéd Vásárhelyi Pál felett)</a:t>
            </a:r>
          </a:p>
          <a:p>
            <a:r>
              <a:rPr lang="hu-HU" b="1" i="1" dirty="0"/>
              <a:t>Tudománytár </a:t>
            </a:r>
            <a:r>
              <a:rPr lang="hu-HU" dirty="0"/>
              <a:t>(1834. Az erőművek alkalmazásáról s </a:t>
            </a:r>
            <a:r>
              <a:rPr lang="hu-HU" dirty="0" err="1"/>
              <a:t>munkatéleléről</a:t>
            </a:r>
            <a:r>
              <a:rPr lang="hu-HU" dirty="0"/>
              <a:t>, Az </a:t>
            </a:r>
            <a:r>
              <a:rPr lang="hu-HU" dirty="0" err="1"/>
              <a:t>architekturai</a:t>
            </a:r>
            <a:r>
              <a:rPr lang="hu-HU" dirty="0"/>
              <a:t> szépségről, Észrevételek, Igaz-e azon panasz, hogy erőművek alkalmazása, és mind a száraz, mind a </a:t>
            </a:r>
            <a:r>
              <a:rPr lang="hu-HU" dirty="0" err="1"/>
              <a:t>vizi</a:t>
            </a:r>
            <a:r>
              <a:rPr lang="hu-HU" dirty="0"/>
              <a:t> közlekedés könnyebb helyre állítása által a dolgozó nép és kézi </a:t>
            </a:r>
            <a:r>
              <a:rPr lang="hu-HU" dirty="0" err="1"/>
              <a:t>munkájok</a:t>
            </a:r>
            <a:r>
              <a:rPr lang="hu-HU" dirty="0"/>
              <a:t> napi béréből élők, élelem s keresetmódjoktól </a:t>
            </a:r>
            <a:r>
              <a:rPr lang="hu-HU" dirty="0" err="1"/>
              <a:t>megfosztatnak</a:t>
            </a:r>
            <a:r>
              <a:rPr lang="hu-HU" dirty="0"/>
              <a:t>? </a:t>
            </a:r>
            <a:r>
              <a:rPr lang="hu-HU" dirty="0" err="1"/>
              <a:t>Zamboni</a:t>
            </a:r>
            <a:r>
              <a:rPr lang="hu-HU" dirty="0"/>
              <a:t> örökmozgója, </a:t>
            </a:r>
            <a:r>
              <a:rPr lang="hu-HU" dirty="0" err="1"/>
              <a:t>Babbage</a:t>
            </a:r>
            <a:r>
              <a:rPr lang="hu-HU" dirty="0"/>
              <a:t> számoló mozdonya, 1835. A közlekedés rendszeréről, 1842. Közgazdaság fogalma és elvei, 1843. Nemzetviszonyok: 1. Erő elemei, 2. Munkásság </a:t>
            </a:r>
            <a:r>
              <a:rPr lang="hu-HU" dirty="0" err="1"/>
              <a:t>foganata</a:t>
            </a:r>
            <a:r>
              <a:rPr lang="hu-HU" dirty="0"/>
              <a:t>, 3. Pénzviszonyok, 1844. Népnevelés, </a:t>
            </a:r>
            <a:r>
              <a:rPr lang="hu-HU" dirty="0" err="1"/>
              <a:t>realismus</a:t>
            </a:r>
            <a:r>
              <a:rPr lang="hu-HU" dirty="0"/>
              <a:t> és a tudományok befolyása, terjesztése és alkalmazása)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149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Magyar Akadémia Értesítője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Magyar Akadémia Értesítője </a:t>
            </a:r>
            <a:r>
              <a:rPr lang="hu-HU" dirty="0"/>
              <a:t>(1847. Az egyenletek alábbszállításáról, A felsőbb egyenletek megfejtéséről, 1848. A negyedik fokú egyenletek fölfejtéséről, 1850-51. A gyökérhúzások egy új módja. 1852. A </a:t>
            </a:r>
            <a:r>
              <a:rPr lang="hu-HU" dirty="0" err="1"/>
              <a:t>cubik</a:t>
            </a:r>
            <a:r>
              <a:rPr lang="hu-HU" dirty="0"/>
              <a:t> gyökerekről, Emlékbeszéd Beszédes József felett, 1853. A hanglépték, </a:t>
            </a:r>
            <a:r>
              <a:rPr lang="hu-HU" dirty="0" err="1"/>
              <a:t>öszhangzatok</a:t>
            </a:r>
            <a:r>
              <a:rPr lang="hu-HU" dirty="0"/>
              <a:t> és mérséklet számviszonyairól, Az asztalmozgatás tüneményéről, 1854. A közelitő törekek közbeiktatásáról, A </a:t>
            </a:r>
            <a:r>
              <a:rPr lang="hu-HU" dirty="0" err="1"/>
              <a:t>láncztörekekről</a:t>
            </a:r>
            <a:r>
              <a:rPr lang="hu-HU" dirty="0"/>
              <a:t>, 1856. A bűvös négyszögekről, A hanglépték kiszámításáról, 1858. Egy nehéz feladat megoldásáról, 1859. </a:t>
            </a:r>
            <a:r>
              <a:rPr lang="hu-HU" dirty="0" err="1"/>
              <a:t>Armellino</a:t>
            </a:r>
            <a:r>
              <a:rPr lang="hu-HU" dirty="0"/>
              <a:t> hangolási módszeréről, 1860. Egy nehéz feladat megoldásáról, Némely kéteseknek vitatott </a:t>
            </a:r>
            <a:r>
              <a:rPr lang="hu-HU" dirty="0" err="1"/>
              <a:t>mathematikai</a:t>
            </a:r>
            <a:r>
              <a:rPr lang="hu-HU" dirty="0"/>
              <a:t> elvek igazolása, 1861. A háromszög határozatlan területéről, A </a:t>
            </a:r>
            <a:r>
              <a:rPr lang="hu-HU" dirty="0" err="1"/>
              <a:t>külpontiszegletek</a:t>
            </a:r>
            <a:r>
              <a:rPr lang="hu-HU" dirty="0"/>
              <a:t> középponti viteléről vagy </a:t>
            </a:r>
            <a:r>
              <a:rPr lang="hu-HU" dirty="0" err="1"/>
              <a:t>középpontosításáról</a:t>
            </a:r>
            <a:r>
              <a:rPr lang="hu-HU" dirty="0"/>
              <a:t>, </a:t>
            </a:r>
            <a:r>
              <a:rPr lang="hu-HU" dirty="0" err="1"/>
              <a:t>Cardan</a:t>
            </a:r>
            <a:r>
              <a:rPr lang="hu-HU" dirty="0"/>
              <a:t> szabályáról s az egyenletek általános feloldásáról, 1862-63. A műnyelvről és műszavak alkotásáról, Az egyenletek általános megoldásáról és határ-értékeiről, 1865. A régi római font súlymértékéről, 1867. Az egyenletek gyökereinek határairól, A felsőbb egyenletek gyökereiről mint első fokú szorzókról, 1868. Az egyenletek megoldásáról és szorzókra osztásáról, 1869. </a:t>
            </a:r>
            <a:r>
              <a:rPr lang="hu-HU" b="1" dirty="0"/>
              <a:t>A </a:t>
            </a:r>
            <a:r>
              <a:rPr lang="hu-HU" b="1" dirty="0" err="1"/>
              <a:t>mathematikai</a:t>
            </a:r>
            <a:r>
              <a:rPr lang="hu-HU" b="1" dirty="0"/>
              <a:t> műszavakról és fogalmakról</a:t>
            </a:r>
            <a:r>
              <a:rPr lang="hu-HU" dirty="0"/>
              <a:t>).</a:t>
            </a:r>
          </a:p>
          <a:p>
            <a:r>
              <a:rPr lang="hu-HU" dirty="0"/>
              <a:t>Szerkesztette a </a:t>
            </a:r>
            <a:r>
              <a:rPr lang="hu-HU" i="1" dirty="0"/>
              <a:t>Magyar Akadémiai Értesítő</a:t>
            </a:r>
            <a:r>
              <a:rPr lang="hu-HU" dirty="0"/>
              <a:t>t (A </a:t>
            </a:r>
            <a:r>
              <a:rPr lang="hu-HU" dirty="0" err="1"/>
              <a:t>mathematikai</a:t>
            </a:r>
            <a:r>
              <a:rPr lang="hu-HU" dirty="0"/>
              <a:t> és természettudományi osztályok közlönyét) 1860–1865 között hat kötetet.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9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Matematikai szaknyelv kialakítása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3513991" cy="3318936"/>
          </a:xfrm>
        </p:spPr>
        <p:txBody>
          <a:bodyPr/>
          <a:lstStyle/>
          <a:p>
            <a:r>
              <a:rPr lang="hu-HU" dirty="0"/>
              <a:t>Jelentős szerepet vállalt a magyar </a:t>
            </a:r>
            <a:r>
              <a:rPr lang="hu-HU" b="1" dirty="0"/>
              <a:t>matematikai szaknyelv </a:t>
            </a:r>
            <a:r>
              <a:rPr lang="hu-HU" dirty="0"/>
              <a:t>kialakításában, az ő nyelvi leleménye volt – többek között – a </a:t>
            </a:r>
            <a:r>
              <a:rPr lang="hu-HU" b="1" i="1" dirty="0"/>
              <a:t>függvény</a:t>
            </a:r>
            <a:r>
              <a:rPr lang="hu-HU" b="1" dirty="0"/>
              <a:t>, a </a:t>
            </a:r>
            <a:r>
              <a:rPr lang="hu-HU" b="1" i="1" dirty="0"/>
              <a:t>kitevő</a:t>
            </a:r>
            <a:r>
              <a:rPr lang="hu-HU" b="1" dirty="0"/>
              <a:t>, a </a:t>
            </a:r>
            <a:r>
              <a:rPr lang="hu-HU" b="1" i="1" dirty="0"/>
              <a:t>szorzat </a:t>
            </a:r>
            <a:r>
              <a:rPr lang="hu-HU" b="1" dirty="0"/>
              <a:t>és az </a:t>
            </a:r>
            <a:r>
              <a:rPr lang="hu-HU" b="1" i="1" dirty="0"/>
              <a:t>arány</a:t>
            </a:r>
            <a:r>
              <a:rPr lang="hu-HU" i="1" dirty="0"/>
              <a:t> </a:t>
            </a:r>
            <a:r>
              <a:rPr lang="hu-HU" dirty="0"/>
              <a:t>szavunk.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2453054"/>
            <a:ext cx="2665828" cy="37046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03" y="2718257"/>
            <a:ext cx="3045311" cy="31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/>
              <a:t>Zsámboki</a:t>
            </a:r>
            <a:r>
              <a:rPr lang="hu-HU" b="1" dirty="0"/>
              <a:t> Miklós: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meg nem valósult Lánchíd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„</a:t>
            </a:r>
            <a:r>
              <a:rPr lang="hu-HU" i="1" dirty="0"/>
              <a:t>Budának és Pestnek is nagyon elege volt már a hajóhidas helyzetből, hogy a hajóforgalom, a fagy és a Duna zajlása miatt rendszeresen nem lehetett átjutni a túlpartra. Meg is indult az ötletelés állandó híd állítására, de a 18-19. században egy ekkora folyó áthidalása nemcsak anyagi, hanem technikai kihívást is jelentett: a kisebb folyókon jól működő fa- és kőhidak erre a terepre nem voltak alkalmasak. Rengeteg meg nem valósult terv maradt </a:t>
            </a:r>
            <a:r>
              <a:rPr lang="hu-HU" i="1" dirty="0" smtClean="0"/>
              <a:t>fenn…</a:t>
            </a:r>
            <a:endParaRPr lang="hu-HU" dirty="0"/>
          </a:p>
          <a:p>
            <a:r>
              <a:rPr lang="hu-HU" i="1" dirty="0"/>
              <a:t>A tervek a következő alapvető kérdésekre keresték a választ: hogyan lehet az árvízveszélyt kizárva építeni hidat egy ekkora szélességű folyón, amelyen ráadásul gyakori az erős jégzajlás?; hol épüljön fel az állandó híd?; és végül, miből? …”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459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err="1"/>
              <a:t>Győry</a:t>
            </a:r>
            <a:r>
              <a:rPr lang="hu-HU" b="1" i="1" dirty="0"/>
              <a:t> Sándor terve a Duna </a:t>
            </a:r>
            <a:r>
              <a:rPr lang="hu-HU" b="1" i="1" dirty="0" smtClean="0"/>
              <a:t>szabályozására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98250"/>
            <a:ext cx="4286250" cy="1724025"/>
          </a:xfrm>
        </p:spPr>
      </p:pic>
      <p:sp>
        <p:nvSpPr>
          <p:cNvPr id="5" name="Szövegdoboz 4"/>
          <p:cNvSpPr txBox="1"/>
          <p:nvPr/>
        </p:nvSpPr>
        <p:spPr>
          <a:xfrm>
            <a:off x="5741376" y="2453054"/>
            <a:ext cx="51552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/>
              <a:t>„</a:t>
            </a:r>
            <a:r>
              <a:rPr lang="hu-HU" sz="1600" i="1" dirty="0" err="1"/>
              <a:t>Győry</a:t>
            </a:r>
            <a:r>
              <a:rPr lang="hu-HU" sz="1600" i="1" dirty="0"/>
              <a:t> Sándor 1833-ban rájött, hogy hidat nem lehet csak úgy a semmiből építeni, előbb szabályozni kéne a partokat! A Margitsziget déli csúcsától a gellérthegyi szűkületig a Dunát 150 ölre, azaz kb. 284.4 méter szélesre szűkítette volna. Számításai szerint így a pesti part 98 öllel, azaz kb. 185.9 méterrel bővült volna, és az ebből származó nyereségből boldogan lehetett volna állni a híd cechjét. Ő is lánchídban gondolkozott, mégpedig az egykori </a:t>
            </a:r>
            <a:r>
              <a:rPr lang="hu-HU" sz="1600" i="1" dirty="0" err="1"/>
              <a:t>Deron</a:t>
            </a:r>
            <a:r>
              <a:rPr lang="hu-HU" sz="1600" i="1" dirty="0"/>
              <a:t>-ház magasságában, és a hídnak három változatát is kidolgozta: nulla, egy-, illetve kétpillérest. </a:t>
            </a:r>
            <a:endParaRPr lang="hu-HU" sz="1600" dirty="0"/>
          </a:p>
          <a:p>
            <a:r>
              <a:rPr lang="hu-HU" sz="1600" i="1" dirty="0"/>
              <a:t>…Hogy miért nem valósult meg egyik terv sem? Egyrészt, mert ekkor még nem volt kellő pontossággal felmérve a Duna, így senki sem tudta biztosan megmondani, milyen hatása lenne egy hídnak. Továbbá az anyagi háttér biztosítását sem tudta egyik terv sem meggyőzően előadni. Aztán beszállt a játékba Széchenyi István, eleget tett az előző két pontnak, de kimondta: a hidat külföldi, neves építésznek kell építenie! Sztárépítészet a 19. században…”</a:t>
            </a:r>
            <a:endParaRPr lang="hu-HU" sz="1600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80392" y="4633546"/>
            <a:ext cx="400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L</a:t>
            </a:r>
            <a:r>
              <a:rPr lang="hu-HU" b="1" i="1" dirty="0" smtClean="0"/>
              <a:t>átszik </a:t>
            </a:r>
            <a:r>
              <a:rPr lang="hu-HU" b="1" i="1" dirty="0"/>
              <a:t>a pesti part tervezett bővítése és az új telkek (fehérrel); fölötte a nulla és a két mederpilléres változat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286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1381</Words>
  <Application>Microsoft Office PowerPoint</Application>
  <PresentationFormat>Szélesvásznú</PresentationFormat>
  <Paragraphs>54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Organikus</vt:lpstr>
      <vt:lpstr>Győry Sándor Tarján, 1795. április 15. – Pest, 1870. március 9. Építőmérnök, matematikus,  a Magyar Tudományos Akadémia tagja</vt:lpstr>
      <vt:lpstr>Élete</vt:lpstr>
      <vt:lpstr>Matematikai tudományos munkássága</vt:lpstr>
      <vt:lpstr>Munkái</vt:lpstr>
      <vt:lpstr>Publikációi</vt:lpstr>
      <vt:lpstr>Magyar Akadémia Értesítője</vt:lpstr>
      <vt:lpstr>Matematikai szaknyelv kialakítása</vt:lpstr>
      <vt:lpstr>Zsámboki Miklós:  A meg nem valósult Lánchíd</vt:lpstr>
      <vt:lpstr>Győry Sándor terve a Duna szabályozására</vt:lpstr>
      <vt:lpstr>Mikonya József, a tarjáni sváb költő, író könyvében Győry Sándorról</vt:lpstr>
      <vt:lpstr>A komárom megyei Dolgozók Lapja Dr. Bátyai Jenő tollából 1975-ben megjelent cikke</vt:lpstr>
      <vt:lpstr>Az akadémikus</vt:lpstr>
      <vt:lpstr>Felhasznált források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Győry Sándor (Tarján, 1795.április 15. – Pest,1870.március 9.) Építőmérnök, matematikus, a Magyar Tudományos Akadémia tagja</dc:title>
  <dc:creator>Tomasovszky Edit</dc:creator>
  <cp:lastModifiedBy>Tomasovszky Edit</cp:lastModifiedBy>
  <cp:revision>18</cp:revision>
  <dcterms:created xsi:type="dcterms:W3CDTF">2024-03-01T09:34:53Z</dcterms:created>
  <dcterms:modified xsi:type="dcterms:W3CDTF">2024-03-01T11:40:09Z</dcterms:modified>
</cp:coreProperties>
</file>