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80" r:id="rId4"/>
    <p:sldId id="259" r:id="rId5"/>
    <p:sldId id="260" r:id="rId6"/>
    <p:sldId id="278" r:id="rId7"/>
    <p:sldId id="261" r:id="rId8"/>
    <p:sldId id="263" r:id="rId9"/>
    <p:sldId id="262" r:id="rId10"/>
    <p:sldId id="264" r:id="rId11"/>
    <p:sldId id="265" r:id="rId12"/>
    <p:sldId id="266" r:id="rId13"/>
    <p:sldId id="281" r:id="rId14"/>
    <p:sldId id="267" r:id="rId15"/>
    <p:sldId id="279" r:id="rId16"/>
    <p:sldId id="268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AEE98-16C0-44E4-8018-E5B42D11F2F3}" type="datetimeFigureOut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3996B-8E85-4E9D-9388-3620FA7EA7F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32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F3D4-C2D7-4A72-97F3-54E85EA21356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000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0F7B-821F-4FF7-AA75-70774298411C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79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E2C0-D5A5-42F4-8F0F-82DA5C5AA4C3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102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E556-0765-424F-BC57-BC15BAFF393D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25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F47D9-23BC-4A67-A08B-15F7DBA0C1AE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16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10D2-0C60-41A6-AD14-45F39BD21AFB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16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643F-80FF-49C7-9AEB-043BB5A4D91E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30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71BEF-4A74-456D-A6BA-B2A42B9C10F9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62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BA67-4B89-42A7-9E5C-F69DE63DC90C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029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BB0B-DD57-4F84-B16D-50FF1D78B59E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39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C859-6E06-4CF6-95AE-79724A4B9455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33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8316-FB3E-473E-BFB7-3733249EB087}" type="datetime1">
              <a:rPr lang="hu-HU" smtClean="0"/>
              <a:pPr/>
              <a:t>2019. 03. 27.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A1669-4615-4C81-A678-66118D54F9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06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donto/8lakomajav.docx" TargetMode="External"/><Relationship Id="rId2" Type="http://schemas.openxmlformats.org/officeDocument/2006/relationships/hyperlink" Target="donto/8lakoma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onto/matyasmesekfocimdal.mp4" TargetMode="External"/><Relationship Id="rId2" Type="http://schemas.openxmlformats.org/officeDocument/2006/relationships/hyperlink" Target="donto/matyastrubadur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92fojeC_QI" TargetMode="External"/><Relationship Id="rId2" Type="http://schemas.openxmlformats.org/officeDocument/2006/relationships/hyperlink" Target="donto/reneszansztanc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donto/&#214;t%20&#233;rdekess&#233;g%20M&#225;ty&#225;s%20kir&#225;lyr&#243;l.docx" TargetMode="External"/><Relationship Id="rId2" Type="http://schemas.openxmlformats.org/officeDocument/2006/relationships/hyperlink" Target="donto/Matyas%20szerelme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donto/A%20hunyadiak%20c&#237;mere.doc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i.hu/szerzok/beksics_gusztav.html" TargetMode="External"/><Relationship Id="rId2" Type="http://schemas.openxmlformats.org/officeDocument/2006/relationships/hyperlink" Target="donto/eredmenyek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bri.hu/szerzok/benko_laszlo.html" TargetMode="External"/><Relationship Id="rId4" Type="http://schemas.openxmlformats.org/officeDocument/2006/relationships/hyperlink" Target="https://www.libri.hu/szerzok/kisban_gyul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donto/eredmenyek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donto/4Feladat%20-%20igaz,hamis.docx" TargetMode="External"/><Relationship Id="rId7" Type="http://schemas.openxmlformats.org/officeDocument/2006/relationships/image" Target="../media/image8.jpeg"/><Relationship Id="rId2" Type="http://schemas.openxmlformats.org/officeDocument/2006/relationships/hyperlink" Target="donto/A%20Hunyadiak%20kora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onto/4Feladat%20-%20sorrend%20-%20MEGOLD&#193;SOK.docx" TargetMode="External"/><Relationship Id="rId5" Type="http://schemas.openxmlformats.org/officeDocument/2006/relationships/hyperlink" Target="donto/4Feladat%20-%20igaz,hamis%20-%20MEGOLD&#193;SOK.docx" TargetMode="External"/><Relationship Id="rId4" Type="http://schemas.openxmlformats.org/officeDocument/2006/relationships/hyperlink" Target="donto/4Feladat%20-%20sorrend%20(1)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onto/matyasanyjarap.mp4" TargetMode="External"/><Relationship Id="rId2" Type="http://schemas.openxmlformats.org/officeDocument/2006/relationships/hyperlink" Target="donto/palotas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donto/matyasanyjaversfilm.web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onto/D&#233;li%20harangsz&#243;.docx" TargetMode="External"/><Relationship Id="rId2" Type="http://schemas.openxmlformats.org/officeDocument/2006/relationships/hyperlink" Target="donto/eredmenyek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hyperlink" Target="donto/pazmanlovag.web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donto/6kinizsi.docx" TargetMode="External"/><Relationship Id="rId4" Type="http://schemas.openxmlformats.org/officeDocument/2006/relationships/hyperlink" Target="donto/6kinizsijavito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74" y="2494111"/>
            <a:ext cx="2798174" cy="3349564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10788" y="5775959"/>
            <a:ext cx="8908869" cy="1008018"/>
          </a:xfrm>
        </p:spPr>
        <p:txBody>
          <a:bodyPr/>
          <a:lstStyle/>
          <a:p>
            <a:r>
              <a:rPr lang="hu-HU" b="1" dirty="0" smtClean="0"/>
              <a:t>Térségi vetélkedő Tarján</a:t>
            </a:r>
          </a:p>
          <a:p>
            <a:r>
              <a:rPr lang="hu-HU" b="1" dirty="0" smtClean="0"/>
              <a:t>2019. március 20.</a:t>
            </a:r>
            <a:endParaRPr lang="hu-HU" b="1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3999" y="11049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Algerian" panose="04020705040A02060702" pitchFamily="82" charset="0"/>
              </a:rPr>
              <a:t>Mátyás király és a hunyadiak kora</a:t>
            </a:r>
            <a:r>
              <a:rPr lang="hu-HU" dirty="0">
                <a:latin typeface="Algerian" panose="04020705040A02060702" pitchFamily="82" charset="0"/>
              </a:rPr>
              <a:t/>
            </a:r>
            <a:br>
              <a:rPr lang="hu-HU" dirty="0">
                <a:latin typeface="Algerian" panose="04020705040A02060702" pitchFamily="82" charset="0"/>
              </a:rPr>
            </a:br>
            <a:endParaRPr lang="hu-HU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13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hu-HU" sz="3200" b="1" dirty="0" smtClean="0"/>
              <a:t>7</a:t>
            </a:r>
            <a:r>
              <a:rPr lang="hu-HU" sz="3200" b="1" dirty="0"/>
              <a:t>. Rajz, </a:t>
            </a:r>
            <a:r>
              <a:rPr lang="hu-HU" sz="3200" b="1" dirty="0" err="1"/>
              <a:t>barkács</a:t>
            </a:r>
            <a:r>
              <a:rPr lang="hu-HU" sz="3200" b="1" dirty="0"/>
              <a:t>: </a:t>
            </a:r>
            <a:r>
              <a:rPr lang="hu-HU" sz="3200" b="1" dirty="0" smtClean="0"/>
              <a:t>(</a:t>
            </a:r>
            <a:r>
              <a:rPr lang="hu-HU" sz="3200" b="1" dirty="0"/>
              <a:t>10 pont</a:t>
            </a:r>
            <a:r>
              <a:rPr lang="hu-HU" sz="3200" b="1" dirty="0" smtClean="0"/>
              <a:t>) 10 perc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72973"/>
            <a:ext cx="10515600" cy="4351338"/>
          </a:xfrm>
        </p:spPr>
        <p:txBody>
          <a:bodyPr/>
          <a:lstStyle/>
          <a:p>
            <a:r>
              <a:rPr lang="hu-HU" b="1" dirty="0"/>
              <a:t>Fotó</a:t>
            </a:r>
            <a:r>
              <a:rPr lang="hu-HU" dirty="0"/>
              <a:t> </a:t>
            </a:r>
            <a:r>
              <a:rPr lang="hu-HU" b="1" dirty="0"/>
              <a:t>alapján</a:t>
            </a:r>
            <a:r>
              <a:rPr lang="hu-HU" dirty="0"/>
              <a:t> </a:t>
            </a:r>
            <a:r>
              <a:rPr lang="hu-HU" b="1" dirty="0" smtClean="0"/>
              <a:t>puzzle </a:t>
            </a:r>
            <a:r>
              <a:rPr lang="hu-HU" b="1" dirty="0"/>
              <a:t>kirakása a korabeli reneszánsz épületről (Esztergom freskó) és bohócsapka, 2 korona készítése </a:t>
            </a:r>
            <a:r>
              <a:rPr lang="hu-HU" b="1" dirty="0" smtClean="0"/>
              <a:t>papírból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080">
            <a:off x="1115236" y="3013164"/>
            <a:ext cx="3543134" cy="34722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5179">
            <a:off x="5194670" y="2717561"/>
            <a:ext cx="2441448" cy="1828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61" y="4846025"/>
            <a:ext cx="3021875" cy="17753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17" y="3405051"/>
            <a:ext cx="3657600" cy="2057400"/>
          </a:xfrm>
          <a:prstGeom prst="rect">
            <a:avLst/>
          </a:prstGeom>
        </p:spPr>
      </p:pic>
      <p:pic>
        <p:nvPicPr>
          <p:cNvPr id="8" name="Kép 7" descr="o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sz="3200" b="1" dirty="0" smtClean="0"/>
              <a:t>8.</a:t>
            </a:r>
            <a:r>
              <a:rPr lang="hu-HU" sz="3600" b="1" dirty="0" smtClean="0"/>
              <a:t> Lakoma</a:t>
            </a:r>
            <a:r>
              <a:rPr lang="hu-HU" sz="3600" b="1" dirty="0"/>
              <a:t>: Mátyás udvarában jártam…(10 pont)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b="1" dirty="0" smtClean="0"/>
              <a:t>10 perc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Kakukktojás: Ki nem lehetett a királyi lakomán, </a:t>
            </a:r>
            <a:r>
              <a:rPr lang="hu-HU" b="1" dirty="0" smtClean="0"/>
              <a:t>mit nem csinálhattak, mit </a:t>
            </a:r>
            <a:r>
              <a:rPr lang="hu-HU" b="1" u="sng" dirty="0"/>
              <a:t>nem</a:t>
            </a:r>
            <a:r>
              <a:rPr lang="hu-HU" b="1" dirty="0"/>
              <a:t> </a:t>
            </a:r>
            <a:r>
              <a:rPr lang="hu-HU" b="1" dirty="0" err="1"/>
              <a:t>ehettek</a:t>
            </a:r>
            <a:r>
              <a:rPr lang="hu-HU" b="1" dirty="0"/>
              <a:t> az étlapról</a:t>
            </a:r>
            <a:r>
              <a:rPr lang="hu-HU" b="1" dirty="0" smtClean="0"/>
              <a:t>?</a:t>
            </a:r>
          </a:p>
          <a:p>
            <a:r>
              <a:rPr lang="hu-HU" dirty="0" err="1" smtClean="0">
                <a:hlinkClick r:id="rId2" action="ppaction://hlinkfile"/>
              </a:rPr>
              <a:t>donto</a:t>
            </a:r>
            <a:r>
              <a:rPr lang="hu-HU" dirty="0" smtClean="0">
                <a:hlinkClick r:id="rId2" action="ppaction://hlinkfile"/>
              </a:rPr>
              <a:t>\8lakoma.docx</a:t>
            </a:r>
            <a:endParaRPr lang="hu-HU" dirty="0" smtClean="0"/>
          </a:p>
          <a:p>
            <a:r>
              <a:rPr lang="hu-HU" dirty="0" err="1" smtClean="0">
                <a:hlinkClick r:id="rId3" action="ppaction://hlinkfile"/>
              </a:rPr>
              <a:t>donto</a:t>
            </a:r>
            <a:r>
              <a:rPr lang="hu-HU" dirty="0" smtClean="0">
                <a:hlinkClick r:id="rId3" action="ppaction://hlinkfile"/>
              </a:rPr>
              <a:t>\8lakomajav.docx</a:t>
            </a:r>
            <a:endParaRPr lang="hu-HU" dirty="0"/>
          </a:p>
        </p:txBody>
      </p:sp>
      <p:pic>
        <p:nvPicPr>
          <p:cNvPr id="5" name="Kép 4" descr="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5590"/>
            <a:ext cx="4708308" cy="3158490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9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9. </a:t>
            </a:r>
            <a:r>
              <a:rPr lang="hu-HU" sz="3200" b="1" dirty="0"/>
              <a:t>Attrakció: Királyi </a:t>
            </a:r>
            <a:r>
              <a:rPr lang="hu-HU" sz="3200" b="1" dirty="0" smtClean="0"/>
              <a:t>szórakoztatás </a:t>
            </a:r>
            <a:r>
              <a:rPr lang="hu-HU" sz="3200" b="1" dirty="0"/>
              <a:t>(10 pont</a:t>
            </a:r>
            <a:r>
              <a:rPr lang="hu-HU" sz="3200" b="1" dirty="0" smtClean="0"/>
              <a:t>)</a:t>
            </a:r>
            <a:br>
              <a:rPr lang="hu-HU" sz="3200" b="1" dirty="0" smtClean="0"/>
            </a:br>
            <a:r>
              <a:rPr lang="hu-HU" sz="3200" dirty="0" smtClean="0"/>
              <a:t> </a:t>
            </a:r>
            <a:r>
              <a:rPr lang="hu-HU" sz="3200" b="1" dirty="0"/>
              <a:t>5 perc készülés + 1*10= 10 </a:t>
            </a:r>
            <a:r>
              <a:rPr lang="hu-HU" sz="3200" b="1" dirty="0" smtClean="0"/>
              <a:t>perc </a:t>
            </a:r>
            <a:r>
              <a:rPr lang="hu-HU" sz="3200" b="1" dirty="0" err="1" smtClean="0"/>
              <a:t>össz</a:t>
            </a:r>
            <a:r>
              <a:rPr lang="hu-HU" sz="3200" b="1" dirty="0"/>
              <a:t>. 15 </a:t>
            </a:r>
            <a:r>
              <a:rPr lang="hu-HU" sz="3200" b="1" dirty="0" smtClean="0"/>
              <a:t>perc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Udvari </a:t>
            </a:r>
            <a:r>
              <a:rPr lang="hu-HU" b="1" dirty="0"/>
              <a:t>bolond attrakció, </a:t>
            </a:r>
            <a:r>
              <a:rPr lang="hu-HU" b="1" dirty="0" smtClean="0"/>
              <a:t>trubadúrlíra</a:t>
            </a:r>
          </a:p>
          <a:p>
            <a:r>
              <a:rPr lang="hu-HU" dirty="0" smtClean="0"/>
              <a:t>ügyességi </a:t>
            </a:r>
            <a:r>
              <a:rPr lang="hu-HU" dirty="0"/>
              <a:t>(karikák, labdák), mókás, szellemes, zenés, táncos produkció a trubadúrlíra mintájára a karszékben ülő király és királyné előtt </a:t>
            </a:r>
            <a:r>
              <a:rPr lang="hu-HU" dirty="0" smtClean="0"/>
              <a:t>bohócsipkában</a:t>
            </a:r>
          </a:p>
          <a:p>
            <a:pPr lvl="0"/>
            <a:r>
              <a:rPr lang="hu-HU" dirty="0" err="1" smtClean="0">
                <a:hlinkClick r:id="rId2" action="ppaction://hlinkfile"/>
              </a:rPr>
              <a:t>donto</a:t>
            </a:r>
            <a:r>
              <a:rPr lang="hu-HU" dirty="0" smtClean="0">
                <a:hlinkClick r:id="rId2" action="ppaction://hlinkfile"/>
              </a:rPr>
              <a:t>\matyastrubadur.mp4</a:t>
            </a:r>
            <a:endParaRPr lang="hu-HU" dirty="0" smtClean="0"/>
          </a:p>
          <a:p>
            <a:pPr lvl="0"/>
            <a:r>
              <a:rPr lang="hu-HU" dirty="0" err="1" smtClean="0">
                <a:hlinkClick r:id="rId3" action="ppaction://hlinkfile"/>
              </a:rPr>
              <a:t>donto</a:t>
            </a:r>
            <a:r>
              <a:rPr lang="hu-HU" dirty="0" smtClean="0">
                <a:hlinkClick r:id="rId3" action="ppaction://hlinkfile"/>
              </a:rPr>
              <a:t>\matyasmesekfocimdal.mp4</a:t>
            </a:r>
            <a:endParaRPr lang="hu-HU" dirty="0" smtClean="0"/>
          </a:p>
          <a:p>
            <a:pPr lvl="0"/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94" y="4608762"/>
            <a:ext cx="2845841" cy="20124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62" y="3319463"/>
            <a:ext cx="4762500" cy="285750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7" name="Kép 6" descr="o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Reneszánsz tánc, zene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Reneszánsz tánc</a:t>
            </a:r>
          </a:p>
          <a:p>
            <a:r>
              <a:rPr lang="hu-HU" u="sng" dirty="0" err="1" smtClean="0">
                <a:hlinkClick r:id="rId2" action="ppaction://hlinkfile"/>
              </a:rPr>
              <a:t>donto</a:t>
            </a:r>
            <a:r>
              <a:rPr lang="hu-HU" u="sng" dirty="0" smtClean="0">
                <a:hlinkClick r:id="rId2" action="ppaction://hlinkfile"/>
              </a:rPr>
              <a:t>\reneszansztanc.mp4</a:t>
            </a:r>
            <a:r>
              <a:rPr lang="hu-HU" dirty="0" smtClean="0"/>
              <a:t>– </a:t>
            </a:r>
            <a:r>
              <a:rPr lang="hu-HU" dirty="0"/>
              <a:t>bejátszás</a:t>
            </a:r>
          </a:p>
          <a:p>
            <a:r>
              <a:rPr lang="hu-HU" dirty="0"/>
              <a:t>Egyszerű lépésekből álló reneszánsz tánc, melyet ünnepnapokon királyok, hercegek és főnemesek táncoltak csodaszép öltözetükben. Vannak, akik pávatáncnak nevezik, utalva a táncosok viselkedésére tánc közben.: PAVANE</a:t>
            </a:r>
          </a:p>
          <a:p>
            <a:r>
              <a:rPr lang="hu-HU" dirty="0"/>
              <a:t>Reneszánsz hangszer – csembaló</a:t>
            </a:r>
          </a:p>
          <a:p>
            <a:r>
              <a:rPr lang="hu-HU" u="sng" dirty="0">
                <a:hlinkClick r:id="rId3"/>
              </a:rPr>
              <a:t>https://www.youtube.com/watch?v=892fojeC_QI</a:t>
            </a:r>
            <a:r>
              <a:rPr lang="hu-HU" dirty="0"/>
              <a:t> - bejátszás</a:t>
            </a:r>
          </a:p>
          <a:p>
            <a:r>
              <a:rPr lang="hu-HU" dirty="0"/>
              <a:t>Reneszánsz pengetős-billentyűshangszer. Hasonlít a mai háromlábú zongorához, bár méretében annál kisebb. Hangja fémes, megszólaltatásához madártollat használtak.: CSEMBALÓ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86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10. Egyszer </a:t>
            </a:r>
            <a:r>
              <a:rPr lang="hu-HU" sz="3200" b="1" dirty="0"/>
              <a:t>volt Budán kutyavásár … 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Mátyás-mesék kiegészítése </a:t>
            </a:r>
            <a:r>
              <a:rPr lang="hu-HU" sz="3200" b="1" dirty="0"/>
              <a:t>(10 pont</a:t>
            </a:r>
            <a:r>
              <a:rPr lang="hu-HU" sz="3200" b="1" dirty="0" smtClean="0"/>
              <a:t>) 10 perc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166144"/>
            <a:ext cx="4064000" cy="3670300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14</a:t>
            </a:fld>
            <a:endParaRPr lang="hu-HU"/>
          </a:p>
        </p:txBody>
      </p:sp>
      <p:pic>
        <p:nvPicPr>
          <p:cNvPr id="6" name="Kép 5" descr="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Ráadás: pletykák…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hlinkClick r:id="rId2" action="ppaction://hlinkfile"/>
              </a:rPr>
              <a:t>donto</a:t>
            </a:r>
            <a:r>
              <a:rPr lang="hu-HU" dirty="0" smtClean="0">
                <a:hlinkClick r:id="rId2" action="ppaction://hlinkfile"/>
              </a:rPr>
              <a:t>\</a:t>
            </a:r>
            <a:r>
              <a:rPr lang="hu-HU" dirty="0" err="1" smtClean="0">
                <a:hlinkClick r:id="rId2" action="ppaction://hlinkfile"/>
              </a:rPr>
              <a:t>Matyas</a:t>
            </a:r>
            <a:r>
              <a:rPr lang="hu-HU" dirty="0" smtClean="0">
                <a:hlinkClick r:id="rId2" action="ppaction://hlinkfile"/>
              </a:rPr>
              <a:t> szerelme.docx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>
                <a:hlinkClick r:id="rId3" action="ppaction://hlinkfile"/>
              </a:rPr>
              <a:t>donto</a:t>
            </a:r>
            <a:r>
              <a:rPr lang="hu-HU" dirty="0" smtClean="0">
                <a:hlinkClick r:id="rId3" action="ppaction://hlinkfile"/>
              </a:rPr>
              <a:t>\Öt érdekesség Mátyás királyról.docx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>
                <a:hlinkClick r:id="rId4" action="ppaction://hlinkfile"/>
              </a:rPr>
              <a:t>donto</a:t>
            </a:r>
            <a:r>
              <a:rPr lang="hu-HU" dirty="0" smtClean="0">
                <a:hlinkClick r:id="rId4" action="ppaction://hlinkfile"/>
              </a:rPr>
              <a:t>\A hunyadiak címere.docx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15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72" y="1690688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Eredmények, nyeremények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>
                <a:hlinkClick r:id="rId2" action="ppaction://hlinkfile"/>
              </a:rPr>
              <a:t>donto</a:t>
            </a:r>
            <a:r>
              <a:rPr lang="hu-HU" dirty="0" smtClean="0">
                <a:hlinkClick r:id="rId2" action="ppaction://hlinkfile"/>
              </a:rPr>
              <a:t>\eredmenyek.xlsx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Nyeremények:</a:t>
            </a:r>
          </a:p>
          <a:p>
            <a:r>
              <a:rPr lang="hu-HU" dirty="0" smtClean="0"/>
              <a:t>1. hely: </a:t>
            </a:r>
            <a:r>
              <a:rPr lang="hu-HU" b="1" dirty="0" err="1" smtClean="0"/>
              <a:t>ebook</a:t>
            </a:r>
            <a:r>
              <a:rPr lang="hu-HU" b="1" dirty="0" smtClean="0"/>
              <a:t> olvasó</a:t>
            </a:r>
            <a:r>
              <a:rPr lang="hu-HU" dirty="0" smtClean="0"/>
              <a:t>, </a:t>
            </a:r>
            <a:r>
              <a:rPr lang="hu-HU" b="1" dirty="0" err="1">
                <a:hlinkClick r:id="rId3"/>
              </a:rPr>
              <a:t>Beksics</a:t>
            </a:r>
            <a:r>
              <a:rPr lang="hu-HU" b="1" dirty="0">
                <a:hlinkClick r:id="rId3"/>
              </a:rPr>
              <a:t> </a:t>
            </a:r>
            <a:r>
              <a:rPr lang="hu-HU" b="1" dirty="0" smtClean="0">
                <a:hlinkClick r:id="rId3"/>
              </a:rPr>
              <a:t>Gusztáv</a:t>
            </a:r>
            <a:r>
              <a:rPr lang="hu-HU" b="1" dirty="0" smtClean="0"/>
              <a:t>: Mátyás </a:t>
            </a:r>
            <a:r>
              <a:rPr lang="hu-HU" b="1" dirty="0"/>
              <a:t>király birodalma és Magyarország </a:t>
            </a:r>
            <a:r>
              <a:rPr lang="hu-HU" b="1" dirty="0" smtClean="0"/>
              <a:t>jövője</a:t>
            </a:r>
          </a:p>
          <a:p>
            <a:r>
              <a:rPr lang="hu-HU" dirty="0" smtClean="0"/>
              <a:t>2. hely: </a:t>
            </a:r>
            <a:r>
              <a:rPr lang="hu-HU" b="1" dirty="0">
                <a:hlinkClick r:id="rId4"/>
              </a:rPr>
              <a:t>Kisbán Gyula</a:t>
            </a:r>
            <a:r>
              <a:rPr lang="hu-HU" b="1" dirty="0"/>
              <a:t>: Mátyás király és az aranycsináló </a:t>
            </a:r>
            <a:endParaRPr lang="hu-HU" b="1" dirty="0" smtClean="0"/>
          </a:p>
          <a:p>
            <a:r>
              <a:rPr lang="hu-HU" dirty="0" smtClean="0"/>
              <a:t>3. </a:t>
            </a:r>
            <a:r>
              <a:rPr lang="hu-HU" dirty="0"/>
              <a:t>hely: </a:t>
            </a:r>
            <a:r>
              <a:rPr lang="hu-HU" b="1" dirty="0">
                <a:hlinkClick r:id="rId4"/>
              </a:rPr>
              <a:t>Kisbán Gyula</a:t>
            </a:r>
            <a:r>
              <a:rPr lang="hu-HU" b="1" dirty="0"/>
              <a:t>: Mátyás király és az </a:t>
            </a:r>
            <a:r>
              <a:rPr lang="hu-HU" b="1" dirty="0" smtClean="0"/>
              <a:t>aranycsináló</a:t>
            </a:r>
          </a:p>
          <a:p>
            <a:pPr marL="0" indent="0">
              <a:buNone/>
            </a:pPr>
            <a:r>
              <a:rPr lang="hu-HU" b="1" dirty="0" smtClean="0"/>
              <a:t>Mindenkinek: </a:t>
            </a:r>
          </a:p>
          <a:p>
            <a:r>
              <a:rPr lang="hu-HU" b="1" dirty="0" smtClean="0">
                <a:hlinkClick r:id="rId5"/>
              </a:rPr>
              <a:t>Benkő </a:t>
            </a:r>
            <a:r>
              <a:rPr lang="hu-HU" b="1" dirty="0">
                <a:hlinkClick r:id="rId5"/>
              </a:rPr>
              <a:t>László</a:t>
            </a:r>
            <a:r>
              <a:rPr lang="hu-HU" b="1" dirty="0"/>
              <a:t>: Kinizsi - Mátyás király </a:t>
            </a:r>
            <a:r>
              <a:rPr lang="hu-HU" b="1" dirty="0" smtClean="0"/>
              <a:t>hadvezére</a:t>
            </a:r>
          </a:p>
          <a:p>
            <a:pPr marL="0" indent="0" algn="ctr">
              <a:buNone/>
            </a:pPr>
            <a:r>
              <a:rPr lang="hu-HU" b="1" i="1" dirty="0" smtClean="0"/>
              <a:t>Gratulálunk mindenkinek!</a:t>
            </a:r>
            <a:endParaRPr lang="hu-HU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6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6686" y="1564050"/>
            <a:ext cx="10657114" cy="47923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 smtClean="0"/>
              <a:t>Komplex csapatverseny a </a:t>
            </a:r>
            <a:r>
              <a:rPr lang="hu-HU" b="1" dirty="0"/>
              <a:t>térség iskoláiból 4 fős, 6-8. osztályos </a:t>
            </a:r>
            <a:r>
              <a:rPr lang="hu-HU" b="1" dirty="0" smtClean="0"/>
              <a:t>csapatokkal.</a:t>
            </a:r>
            <a:r>
              <a:rPr lang="hu-HU" b="1" dirty="0"/>
              <a:t> </a:t>
            </a:r>
            <a:endParaRPr lang="hu-HU" b="1" dirty="0" smtClean="0"/>
          </a:p>
          <a:p>
            <a:pPr marL="0" indent="0">
              <a:buNone/>
            </a:pPr>
            <a:r>
              <a:rPr lang="hu-HU" b="1" dirty="0"/>
              <a:t>Térségi vetélkedő a Mátyás királlyá választásának 560., és születésének 575. évfordulója alkalmából</a:t>
            </a:r>
            <a:endParaRPr lang="hu-HU" dirty="0"/>
          </a:p>
          <a:p>
            <a:pPr marL="0" indent="0">
              <a:buNone/>
            </a:pPr>
            <a:r>
              <a:rPr lang="hu-HU" b="1" dirty="0" smtClean="0"/>
              <a:t>A </a:t>
            </a:r>
            <a:r>
              <a:rPr lang="hu-HU" b="1" dirty="0"/>
              <a:t>verseny célja:</a:t>
            </a:r>
            <a:r>
              <a:rPr lang="hu-HU" dirty="0"/>
              <a:t> </a:t>
            </a:r>
          </a:p>
          <a:p>
            <a:r>
              <a:rPr lang="hu-HU" dirty="0"/>
              <a:t>A tanulók játékos csapatversenyben ismerjék meg a Mátyás király uralkodásának történelmét, irodalmát, művészeti, kulturális kincseit, jelentős személyiségeit.</a:t>
            </a:r>
          </a:p>
          <a:p>
            <a:pPr marL="0" indent="0">
              <a:buNone/>
            </a:pPr>
            <a:r>
              <a:rPr lang="hu-HU" b="1" dirty="0"/>
              <a:t>A verseny formája:</a:t>
            </a:r>
            <a:endParaRPr lang="hu-HU" dirty="0"/>
          </a:p>
          <a:p>
            <a:r>
              <a:rPr lang="hu-HU" dirty="0"/>
              <a:t>- </a:t>
            </a:r>
            <a:r>
              <a:rPr lang="hu-HU" dirty="0" smtClean="0"/>
              <a:t>levelezős </a:t>
            </a:r>
            <a:r>
              <a:rPr lang="hu-HU" dirty="0"/>
              <a:t>forduló</a:t>
            </a:r>
          </a:p>
          <a:p>
            <a:r>
              <a:rPr lang="hu-HU" dirty="0"/>
              <a:t>- </a:t>
            </a:r>
            <a:r>
              <a:rPr lang="hu-HU" dirty="0" smtClean="0"/>
              <a:t>helyszíni </a:t>
            </a:r>
            <a:r>
              <a:rPr lang="hu-HU" dirty="0"/>
              <a:t>csapatverseny</a:t>
            </a:r>
          </a:p>
          <a:p>
            <a:pPr marL="0" indent="0">
              <a:buNone/>
            </a:pPr>
            <a:r>
              <a:rPr lang="hu-HU" b="1" dirty="0"/>
              <a:t>Támogatók: </a:t>
            </a:r>
            <a:endParaRPr lang="hu-HU" dirty="0"/>
          </a:p>
          <a:p>
            <a:r>
              <a:rPr lang="hu-HU" dirty="0"/>
              <a:t>József Attila Megyei és Városi Könyvtár Tatabánya </a:t>
            </a:r>
          </a:p>
          <a:p>
            <a:r>
              <a:rPr lang="hu-HU" dirty="0"/>
              <a:t>Vértes Agorája Tatabánya</a:t>
            </a:r>
          </a:p>
          <a:p>
            <a:r>
              <a:rPr lang="hu-HU" dirty="0" smtClean="0"/>
              <a:t>Tarján </a:t>
            </a:r>
            <a:r>
              <a:rPr lang="hu-HU" dirty="0"/>
              <a:t>Község Önkormányzata</a:t>
            </a:r>
          </a:p>
          <a:p>
            <a:r>
              <a:rPr lang="hu-HU" dirty="0"/>
              <a:t>Tatabányai Tankerület</a:t>
            </a:r>
          </a:p>
          <a:p>
            <a:r>
              <a:rPr lang="hu-HU" dirty="0" smtClean="0"/>
              <a:t>EFOP-1.3.9-17-2017-00012 „Múltunk </a:t>
            </a:r>
            <a:r>
              <a:rPr lang="hu-HU" dirty="0"/>
              <a:t>a jelenben a jövőért! Iskolaközpontú helyi együttműködések támogatása a Tarjáni Német Nemzetiségi Általános Iskolában” </a:t>
            </a:r>
            <a:r>
              <a:rPr lang="hu-HU" dirty="0" smtClean="0"/>
              <a:t>projekt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4884" y="469608"/>
            <a:ext cx="207891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0120" y="347708"/>
            <a:ext cx="10515600" cy="1325563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Közös szabályok, a </a:t>
            </a:r>
            <a:r>
              <a:rPr lang="hu-HU" sz="3200" b="1" dirty="0"/>
              <a:t>verseny állása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Zsűri</a:t>
            </a:r>
          </a:p>
          <a:p>
            <a:pPr marL="0" indent="0">
              <a:buNone/>
            </a:pPr>
            <a:r>
              <a:rPr lang="hu-HU" dirty="0"/>
              <a:t>Közös </a:t>
            </a:r>
            <a:r>
              <a:rPr lang="hu-HU" dirty="0" smtClean="0"/>
              <a:t>szabályok:</a:t>
            </a:r>
          </a:p>
          <a:p>
            <a:r>
              <a:rPr lang="hu-HU" dirty="0" smtClean="0"/>
              <a:t>időkeretek betartása</a:t>
            </a:r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r>
              <a:rPr lang="hu-HU" b="1" dirty="0"/>
              <a:t>1. Levelezős feladat: történelmi feladatsor (</a:t>
            </a:r>
            <a:r>
              <a:rPr lang="hu-HU" b="1" dirty="0" smtClean="0"/>
              <a:t>60 </a:t>
            </a:r>
            <a:r>
              <a:rPr lang="hu-HU" b="1" dirty="0"/>
              <a:t>pont)</a:t>
            </a:r>
            <a:endParaRPr lang="hu-HU" dirty="0">
              <a:hlinkClick r:id="rId2" action="ppaction://hlinkfile"/>
            </a:endParaRPr>
          </a:p>
          <a:p>
            <a:pPr marL="0" indent="0">
              <a:buNone/>
            </a:pPr>
            <a:r>
              <a:rPr lang="hu-HU" dirty="0" err="1" smtClean="0">
                <a:hlinkClick r:id="rId2" action="ppaction://hlinkfile"/>
              </a:rPr>
              <a:t>donto</a:t>
            </a:r>
            <a:r>
              <a:rPr lang="hu-HU" dirty="0" smtClean="0">
                <a:hlinkClick r:id="rId2" action="ppaction://hlinkfile"/>
              </a:rPr>
              <a:t>\eredmenyek.xlsx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csapatok bemutatkozása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9300" y="4709953"/>
            <a:ext cx="4676037" cy="1828959"/>
          </a:xfrm>
          <a:prstGeom prst="rect">
            <a:avLst/>
          </a:prstGeom>
        </p:spPr>
      </p:pic>
      <p:pic>
        <p:nvPicPr>
          <p:cNvPr id="5" name="Kép 4" descr="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3</a:t>
            </a:fld>
            <a:endParaRPr lang="hu-HU"/>
          </a:p>
        </p:txBody>
      </p:sp>
      <p:pic>
        <p:nvPicPr>
          <p:cNvPr id="3073" name="Kép 1" descr="psz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3" y="2758360"/>
            <a:ext cx="1443012" cy="144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60120" y="3132224"/>
            <a:ext cx="4016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egymás meghallgatása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 smtClean="0"/>
              <a:t>2. Iniciálé bemutatása (10 pont)</a:t>
            </a:r>
            <a:br>
              <a:rPr lang="hu-HU" sz="3200" b="1" dirty="0" smtClean="0"/>
            </a:br>
            <a:r>
              <a:rPr lang="hu-HU" sz="3200" b="1" dirty="0" smtClean="0"/>
              <a:t>3. Mátyás mese vagy monda (10 pont)</a:t>
            </a:r>
            <a:br>
              <a:rPr lang="hu-HU" sz="3200" b="1" dirty="0" smtClean="0"/>
            </a:br>
            <a:r>
              <a:rPr lang="hu-HU" sz="3200" b="1" dirty="0" smtClean="0"/>
              <a:t>2 perc/csapat</a:t>
            </a:r>
            <a:endParaRPr lang="hu-HU" sz="32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37" y="2178912"/>
            <a:ext cx="5627022" cy="3165200"/>
          </a:xfrm>
        </p:spPr>
      </p:pic>
      <p:pic>
        <p:nvPicPr>
          <p:cNvPr id="4" name="Kép 3" descr="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69" y="2414043"/>
            <a:ext cx="1866900" cy="2447925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8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4. Kronológia (15 pont) 10 </a:t>
            </a:r>
            <a:r>
              <a:rPr lang="hu-HU" sz="3200" b="1" dirty="0" smtClean="0"/>
              <a:t>perc - </a:t>
            </a:r>
            <a:r>
              <a:rPr lang="hu-HU" sz="3200" b="1" dirty="0" err="1" smtClean="0"/>
              <a:t>tableteken</a:t>
            </a:r>
            <a:r>
              <a:rPr lang="hu-HU" sz="3200" b="1" dirty="0" smtClean="0"/>
              <a:t> online kvíz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Hunyadi </a:t>
            </a:r>
            <a:r>
              <a:rPr lang="hu-HU" b="1" dirty="0"/>
              <a:t>család története - </a:t>
            </a:r>
            <a:r>
              <a:rPr lang="hu-HU" b="1" dirty="0" err="1"/>
              <a:t>filmbejátszás</a:t>
            </a:r>
            <a:r>
              <a:rPr lang="hu-HU" b="1" dirty="0"/>
              <a:t> alapján időpontok </a:t>
            </a:r>
            <a:r>
              <a:rPr lang="hu-HU" b="1" dirty="0" smtClean="0"/>
              <a:t>sorrendbe rakása, igaz-hamis válaszok </a:t>
            </a:r>
            <a:r>
              <a:rPr lang="hu-HU" b="1" u="sng" dirty="0" err="1" smtClean="0">
                <a:hlinkClick r:id="rId2" action="ppaction://hlinkfile"/>
              </a:rPr>
              <a:t>donto</a:t>
            </a:r>
            <a:r>
              <a:rPr lang="hu-HU" b="1" u="sng" dirty="0" smtClean="0">
                <a:hlinkClick r:id="rId2" action="ppaction://hlinkfile"/>
              </a:rPr>
              <a:t>\A Hunyadiak kora.mp4</a:t>
            </a:r>
            <a:endParaRPr lang="hu-HU" b="1" u="sng" dirty="0"/>
          </a:p>
          <a:p>
            <a:r>
              <a:rPr lang="hu-HU" dirty="0" err="1" smtClean="0">
                <a:hlinkClick r:id="rId3" action="ppaction://hlinkfile"/>
              </a:rPr>
              <a:t>donto</a:t>
            </a:r>
            <a:r>
              <a:rPr lang="hu-HU" dirty="0" smtClean="0">
                <a:hlinkClick r:id="rId3" action="ppaction://hlinkfile"/>
              </a:rPr>
              <a:t>\4Feladat </a:t>
            </a:r>
            <a:r>
              <a:rPr lang="hu-HU" dirty="0" smtClean="0">
                <a:hlinkClick r:id="rId3" action="ppaction://hlinkfile"/>
              </a:rPr>
              <a:t>- igaz,hamis.docx</a:t>
            </a:r>
            <a:r>
              <a:rPr lang="hu-HU" dirty="0" smtClean="0"/>
              <a:t>	</a:t>
            </a:r>
            <a:r>
              <a:rPr lang="hu-HU" dirty="0" err="1" smtClean="0">
                <a:hlinkClick r:id="rId4" action="ppaction://hlinkfile"/>
              </a:rPr>
              <a:t>donto</a:t>
            </a:r>
            <a:r>
              <a:rPr lang="hu-HU" dirty="0" smtClean="0">
                <a:hlinkClick r:id="rId4" action="ppaction://hlinkfile"/>
              </a:rPr>
              <a:t>\4Feladat - sorrend (1).docx</a:t>
            </a:r>
            <a:r>
              <a:rPr lang="hu-HU" dirty="0" smtClean="0"/>
              <a:t>	</a:t>
            </a:r>
            <a:r>
              <a:rPr lang="hu-HU" dirty="0" err="1" smtClean="0">
                <a:hlinkClick r:id="rId5" action="ppaction://hlinkfile"/>
              </a:rPr>
              <a:t>donto</a:t>
            </a:r>
            <a:r>
              <a:rPr lang="hu-HU" dirty="0" smtClean="0">
                <a:hlinkClick r:id="rId5" action="ppaction://hlinkfile"/>
              </a:rPr>
              <a:t>\4Feladat - </a:t>
            </a:r>
            <a:r>
              <a:rPr lang="hu-HU" dirty="0" err="1" smtClean="0">
                <a:hlinkClick r:id="rId5" action="ppaction://hlinkfile"/>
              </a:rPr>
              <a:t>igaz,hamis</a:t>
            </a:r>
            <a:r>
              <a:rPr lang="hu-HU" dirty="0" smtClean="0">
                <a:hlinkClick r:id="rId5" action="ppaction://hlinkfile"/>
              </a:rPr>
              <a:t> - MEGOLDÁSOK.docx</a:t>
            </a:r>
            <a:r>
              <a:rPr lang="hu-HU" dirty="0" smtClean="0"/>
              <a:t>	</a:t>
            </a:r>
            <a:r>
              <a:rPr lang="hu-HU" dirty="0" err="1" smtClean="0">
                <a:hlinkClick r:id="rId6" action="ppaction://hlinkfile"/>
              </a:rPr>
              <a:t>donto</a:t>
            </a:r>
            <a:r>
              <a:rPr lang="hu-HU" dirty="0" smtClean="0">
                <a:hlinkClick r:id="rId6" action="ppaction://hlinkfile"/>
              </a:rPr>
              <a:t>\4Feladat - sorrend - MEGOLDÁSOK.docx</a:t>
            </a:r>
            <a:endParaRPr lang="hu-HU" dirty="0"/>
          </a:p>
        </p:txBody>
      </p:sp>
      <p:pic>
        <p:nvPicPr>
          <p:cNvPr id="4" name="Kép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27" y="3953706"/>
            <a:ext cx="5223140" cy="2402644"/>
          </a:xfrm>
          <a:prstGeom prst="rect">
            <a:avLst/>
          </a:prstGeom>
        </p:spPr>
      </p:pic>
      <p:pic>
        <p:nvPicPr>
          <p:cNvPr id="5" name="Kép 4" descr="o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2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b="1" dirty="0"/>
              <a:t>5. Ki vagyok?</a:t>
            </a:r>
            <a:br>
              <a:rPr lang="hu-HU" sz="3200" b="1" dirty="0"/>
            </a:br>
            <a:r>
              <a:rPr lang="hu-HU" sz="3200" b="1" dirty="0" smtClean="0"/>
              <a:t>(</a:t>
            </a:r>
            <a:r>
              <a:rPr lang="hu-HU" sz="3200" b="1" dirty="0"/>
              <a:t>10 pont) 10 perc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Zene/film/kép alapján személyek felismerése – össze kell párosítani a róla szóló történettel</a:t>
            </a:r>
            <a:endParaRPr lang="hu-HU" dirty="0" smtClean="0">
              <a:hlinkClick r:id="rId2" action="ppaction://hlinkfile"/>
            </a:endParaRPr>
          </a:p>
          <a:p>
            <a:r>
              <a:rPr lang="hu-HU" dirty="0" err="1" smtClean="0">
                <a:hlinkClick r:id="rId2" action="ppaction://hlinkfile"/>
              </a:rPr>
              <a:t>donto</a:t>
            </a:r>
            <a:r>
              <a:rPr lang="hu-HU" dirty="0" smtClean="0">
                <a:hlinkClick r:id="rId2" action="ppaction://hlinkfile"/>
              </a:rPr>
              <a:t>\palotas.mp4</a:t>
            </a:r>
            <a:endParaRPr lang="hu-HU" dirty="0" smtClean="0"/>
          </a:p>
          <a:p>
            <a:r>
              <a:rPr lang="hu-HU" dirty="0" err="1" smtClean="0">
                <a:hlinkClick r:id="rId3" action="ppaction://hlinkfile"/>
              </a:rPr>
              <a:t>donto</a:t>
            </a:r>
            <a:r>
              <a:rPr lang="hu-HU" dirty="0" smtClean="0">
                <a:hlinkClick r:id="rId3" action="ppaction://hlinkfile"/>
              </a:rPr>
              <a:t>\matyasanyjarap.mp4</a:t>
            </a:r>
            <a:endParaRPr lang="hu-HU" dirty="0" smtClean="0"/>
          </a:p>
          <a:p>
            <a:r>
              <a:rPr lang="hu-HU" dirty="0" err="1" smtClean="0">
                <a:hlinkClick r:id="rId4" action="ppaction://hlinkfile"/>
              </a:rPr>
              <a:t>donto</a:t>
            </a:r>
            <a:r>
              <a:rPr lang="hu-HU" dirty="0" smtClean="0">
                <a:hlinkClick r:id="rId4" action="ppaction://hlinkfile"/>
              </a:rPr>
              <a:t>\</a:t>
            </a:r>
            <a:r>
              <a:rPr lang="hu-HU" dirty="0" err="1" smtClean="0">
                <a:hlinkClick r:id="rId4" action="ppaction://hlinkfile"/>
              </a:rPr>
              <a:t>matyasanyjaversfilm.webm</a:t>
            </a:r>
            <a:endParaRPr lang="hu-HU" dirty="0" smtClean="0"/>
          </a:p>
          <a:p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09814"/>
              </p:ext>
            </p:extLst>
          </p:nvPr>
        </p:nvGraphicFramePr>
        <p:xfrm>
          <a:off x="6159447" y="2364999"/>
          <a:ext cx="5131838" cy="4273518"/>
        </p:xfrm>
        <a:graphic>
          <a:graphicData uri="http://schemas.openxmlformats.org/drawingml/2006/table">
            <a:tbl>
              <a:tblPr/>
              <a:tblGrid>
                <a:gridCol w="634482">
                  <a:extLst>
                    <a:ext uri="{9D8B030D-6E8A-4147-A177-3AD203B41FA5}">
                      <a16:colId xmlns:a16="http://schemas.microsoft.com/office/drawing/2014/main" val="486877065"/>
                    </a:ext>
                  </a:extLst>
                </a:gridCol>
                <a:gridCol w="4497356">
                  <a:extLst>
                    <a:ext uri="{9D8B030D-6E8A-4147-A177-3AD203B41FA5}">
                      <a16:colId xmlns:a16="http://schemas.microsoft.com/office/drawing/2014/main" val="1542124365"/>
                    </a:ext>
                  </a:extLst>
                </a:gridCol>
              </a:tblGrid>
              <a:tr h="4273518">
                <a:tc>
                  <a:txBody>
                    <a:bodyPr/>
                    <a:lstStyle/>
                    <a:p>
                      <a:pPr algn="l"/>
                      <a:r>
                        <a:rPr lang="hu-HU" sz="28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800" b="1" dirty="0" smtClean="0">
                          <a:effectLst/>
                          <a:latin typeface="Blackadder ITC" panose="04020505051007020D02" pitchFamily="82" charset="0"/>
                        </a:rPr>
                        <a:t>Pannónia dicsérete</a:t>
                      </a:r>
                    </a:p>
                    <a:p>
                      <a:pPr algn="l"/>
                      <a:r>
                        <a:rPr lang="hu-HU" sz="2800" dirty="0" smtClean="0">
                          <a:effectLst/>
                          <a:latin typeface="Blackadder ITC" panose="04020505051007020D02" pitchFamily="82" charset="0"/>
                        </a:rPr>
                        <a:t>„Eddig </a:t>
                      </a:r>
                      <a:r>
                        <a:rPr lang="hu-HU" sz="2800" dirty="0">
                          <a:effectLst/>
                          <a:latin typeface="Blackadder ITC" panose="04020505051007020D02" pitchFamily="82" charset="0"/>
                        </a:rPr>
                        <a:t>Itália földjén termettek csak a könyvek, </a:t>
                      </a:r>
                      <a:br>
                        <a:rPr lang="hu-HU" sz="2800" dirty="0">
                          <a:effectLst/>
                          <a:latin typeface="Blackadder ITC" panose="04020505051007020D02" pitchFamily="82" charset="0"/>
                        </a:rPr>
                      </a:br>
                      <a:r>
                        <a:rPr lang="hu-HU" sz="2800" dirty="0">
                          <a:effectLst/>
                          <a:latin typeface="Blackadder ITC" panose="04020505051007020D02" pitchFamily="82" charset="0"/>
                        </a:rPr>
                        <a:t>     S most Pannónia is ontja a szép dalokat. </a:t>
                      </a:r>
                      <a:br>
                        <a:rPr lang="hu-HU" sz="2800" dirty="0">
                          <a:effectLst/>
                          <a:latin typeface="Blackadder ITC" panose="04020505051007020D02" pitchFamily="82" charset="0"/>
                        </a:rPr>
                      </a:br>
                      <a:r>
                        <a:rPr lang="hu-HU" sz="2800" dirty="0">
                          <a:effectLst/>
                          <a:latin typeface="Blackadder ITC" panose="04020505051007020D02" pitchFamily="82" charset="0"/>
                        </a:rPr>
                        <a:t>Sokra becsülnek már, a hazám is büszke lehet rám, </a:t>
                      </a:r>
                      <a:br>
                        <a:rPr lang="hu-HU" sz="2800" dirty="0">
                          <a:effectLst/>
                          <a:latin typeface="Blackadder ITC" panose="04020505051007020D02" pitchFamily="82" charset="0"/>
                        </a:rPr>
                      </a:br>
                      <a:r>
                        <a:rPr lang="hu-HU" sz="2800" dirty="0">
                          <a:effectLst/>
                          <a:latin typeface="Blackadder ITC" panose="04020505051007020D02" pitchFamily="82" charset="0"/>
                        </a:rPr>
                        <a:t>     Szellemem egyre dicsőbb, általa híres e föld</a:t>
                      </a:r>
                      <a:r>
                        <a:rPr lang="hu-HU" sz="2800" dirty="0" smtClean="0">
                          <a:effectLst/>
                          <a:latin typeface="Blackadder ITC" panose="04020505051007020D02" pitchFamily="82" charset="0"/>
                        </a:rPr>
                        <a:t>!”</a:t>
                      </a:r>
                      <a:endParaRPr lang="hu-HU" sz="2800" dirty="0">
                        <a:effectLst/>
                        <a:latin typeface="Blackadder ITC" panose="04020505051007020D02" pitchFamily="82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701979"/>
                  </a:ext>
                </a:extLst>
              </a:tr>
            </a:tbl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6" name="Kép 5" descr="o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u-HU" sz="3200" b="1" dirty="0" smtClean="0"/>
              <a:t>5. …Ki </a:t>
            </a:r>
            <a:r>
              <a:rPr lang="hu-HU" sz="3200" b="1" dirty="0"/>
              <a:t>vagyok</a:t>
            </a:r>
            <a:r>
              <a:rPr lang="hu-HU" sz="3200" b="1" dirty="0" smtClean="0"/>
              <a:t>?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17404">
            <a:off x="1337482" y="1822929"/>
            <a:ext cx="2914141" cy="19630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6846">
            <a:off x="4974286" y="1853019"/>
            <a:ext cx="2792210" cy="37615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2118" y="3566465"/>
            <a:ext cx="1792379" cy="299949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6219" y="1360487"/>
            <a:ext cx="2505673" cy="37310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80718">
            <a:off x="1096119" y="3779125"/>
            <a:ext cx="1950889" cy="27190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71282" y="4938184"/>
            <a:ext cx="3255546" cy="1627773"/>
          </a:xfrm>
          <a:prstGeom prst="rect">
            <a:avLst/>
          </a:prstGeom>
        </p:spPr>
      </p:pic>
      <p:pic>
        <p:nvPicPr>
          <p:cNvPr id="15" name="Kép 14" descr="o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266905" y="3137849"/>
            <a:ext cx="904857" cy="857232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568">
            <a:off x="10166575" y="245577"/>
            <a:ext cx="1744732" cy="245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Szünet 10 perc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A verseny állása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Összesen eddig elérhető: </a:t>
            </a:r>
            <a:r>
              <a:rPr lang="hu-HU" dirty="0" smtClean="0"/>
              <a:t>80 pont</a:t>
            </a:r>
          </a:p>
          <a:p>
            <a:r>
              <a:rPr lang="hu-HU" dirty="0" err="1" smtClean="0">
                <a:hlinkClick r:id="rId2" action="ppaction://hlinkfile"/>
              </a:rPr>
              <a:t>donto</a:t>
            </a:r>
            <a:r>
              <a:rPr lang="hu-HU" dirty="0" smtClean="0">
                <a:hlinkClick r:id="rId2" action="ppaction://hlinkfile"/>
              </a:rPr>
              <a:t>\eredmenyek.xlsx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Érdekesség: déli harangszó</a:t>
            </a:r>
          </a:p>
          <a:p>
            <a:r>
              <a:rPr lang="hu-HU" dirty="0" err="1" smtClean="0">
                <a:hlinkClick r:id="rId3" action="ppaction://hlinkfile"/>
              </a:rPr>
              <a:t>donto</a:t>
            </a:r>
            <a:r>
              <a:rPr lang="hu-HU" dirty="0" smtClean="0">
                <a:hlinkClick r:id="rId3" action="ppaction://hlinkfile"/>
              </a:rPr>
              <a:t>\Déli harangszó.docx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Ráadás kisfilm a szünetre: Arany János: Pázmán lovag</a:t>
            </a:r>
          </a:p>
          <a:p>
            <a:r>
              <a:rPr lang="hu-HU" dirty="0" err="1" smtClean="0">
                <a:hlinkClick r:id="rId4" action="ppaction://hlinkfile"/>
              </a:rPr>
              <a:t>donto</a:t>
            </a:r>
            <a:r>
              <a:rPr lang="hu-HU" dirty="0" smtClean="0">
                <a:hlinkClick r:id="rId4" action="ppaction://hlinkfile"/>
              </a:rPr>
              <a:t>\</a:t>
            </a:r>
            <a:r>
              <a:rPr lang="hu-HU" dirty="0" err="1" smtClean="0">
                <a:hlinkClick r:id="rId4" action="ppaction://hlinkfile"/>
              </a:rPr>
              <a:t>pazmanlovag.webm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 descr="eredmenye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5202" y="2962874"/>
            <a:ext cx="4675202" cy="1829427"/>
          </a:xfrm>
          <a:prstGeom prst="rect">
            <a:avLst/>
          </a:prstGeom>
        </p:spPr>
      </p:pic>
      <p:pic>
        <p:nvPicPr>
          <p:cNvPr id="5" name="Kép 4" descr="o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2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6. Mátyás </a:t>
            </a:r>
            <a:r>
              <a:rPr lang="hu-HU" sz="3200" b="1" dirty="0"/>
              <a:t>hadjáratai, fekete sereg, Kinizsi (10 pont</a:t>
            </a:r>
            <a:r>
              <a:rPr lang="hu-HU" sz="3200" b="1" dirty="0" smtClean="0"/>
              <a:t>) 5 perc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64" y="1824811"/>
            <a:ext cx="3058937" cy="4351338"/>
          </a:xfrm>
        </p:spPr>
      </p:pic>
      <p:pic>
        <p:nvPicPr>
          <p:cNvPr id="4" name="Kép 3" descr="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904857" cy="857232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1669-4615-4C81-A678-66118D54F9B7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3" name="Szövegdoboz 2">
            <a:hlinkClick r:id="rId4" action="ppaction://hlinkfile"/>
          </p:cNvPr>
          <p:cNvSpPr txBox="1"/>
          <p:nvPr/>
        </p:nvSpPr>
        <p:spPr>
          <a:xfrm>
            <a:off x="1682044" y="199813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hlinkClick r:id="rId5" action="ppaction://hlinkfile"/>
              </a:rPr>
              <a:t>donto</a:t>
            </a:r>
            <a:r>
              <a:rPr lang="hu-HU" sz="3200" dirty="0" smtClean="0">
                <a:hlinkClick r:id="rId5" action="ppaction://hlinkfile"/>
              </a:rPr>
              <a:t>\6kinizsi.docx</a:t>
            </a:r>
            <a:endParaRPr lang="hu-HU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49777" y="3059289"/>
            <a:ext cx="4380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hlinkClick r:id="rId4" action="ppaction://hlinkfile"/>
              </a:rPr>
              <a:t>donto</a:t>
            </a:r>
            <a:r>
              <a:rPr lang="hu-HU" sz="3200" dirty="0" smtClean="0">
                <a:hlinkClick r:id="rId4" action="ppaction://hlinkfile"/>
              </a:rPr>
              <a:t>\6kinizsijavito.docx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739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483</TotalTime>
  <Words>401</Words>
  <Application>Microsoft Office PowerPoint</Application>
  <PresentationFormat>Szélesvásznú</PresentationFormat>
  <Paragraphs>102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Algerian</vt:lpstr>
      <vt:lpstr>Arial</vt:lpstr>
      <vt:lpstr>Blackadder ITC</vt:lpstr>
      <vt:lpstr>Calibri</vt:lpstr>
      <vt:lpstr>Calibri Light</vt:lpstr>
      <vt:lpstr>Times New Roman</vt:lpstr>
      <vt:lpstr>Office-téma</vt:lpstr>
      <vt:lpstr>Mátyás király és a hunyadiak kora </vt:lpstr>
      <vt:lpstr>Köszöntés</vt:lpstr>
      <vt:lpstr>Közös szabályok, a verseny állása </vt:lpstr>
      <vt:lpstr>2. Iniciálé bemutatása (10 pont) 3. Mátyás mese vagy monda (10 pont) 2 perc/csapat</vt:lpstr>
      <vt:lpstr>4. Kronológia (15 pont) 10 perc - tableteken online kvíz</vt:lpstr>
      <vt:lpstr>5. Ki vagyok? (10 pont) 10 perc</vt:lpstr>
      <vt:lpstr>5. …Ki vagyok?  </vt:lpstr>
      <vt:lpstr>Szünet 10 perc  </vt:lpstr>
      <vt:lpstr>6. Mátyás hadjáratai, fekete sereg, Kinizsi (10 pont) 5 perc</vt:lpstr>
      <vt:lpstr>7. Rajz, barkács: (10 pont) 10 perc </vt:lpstr>
      <vt:lpstr>8. Lakoma: Mátyás udvarában jártam…(10 pont) 10 perc</vt:lpstr>
      <vt:lpstr>9. Attrakció: Királyi szórakoztatás (10 pont)  5 perc készülés + 1*10= 10 perc össz. 15 perc</vt:lpstr>
      <vt:lpstr>Reneszánsz tánc, zene</vt:lpstr>
      <vt:lpstr>10. Egyszer volt Budán kutyavásár …  Mátyás-mesék kiegészítése (10 pont) 10 perc</vt:lpstr>
      <vt:lpstr>Ráadás: pletykák…</vt:lpstr>
      <vt:lpstr>Eredmények, nyeremények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Mátyás király és a hunyadiak kora</dc:title>
  <dc:creator>Edit Tomasovszky</dc:creator>
  <cp:lastModifiedBy>Edit Tomasovszky</cp:lastModifiedBy>
  <cp:revision>58</cp:revision>
  <dcterms:created xsi:type="dcterms:W3CDTF">2019-03-10T19:39:03Z</dcterms:created>
  <dcterms:modified xsi:type="dcterms:W3CDTF">2019-03-27T20:18:14Z</dcterms:modified>
</cp:coreProperties>
</file>